
<file path=[Content_Types].xml><?xml version="1.0" encoding="utf-8"?>
<Types xmlns="http://schemas.openxmlformats.org/package/2006/content-types">
  <Default Extension="jfif" ContentType="image/jpeg"/>
  <Default Extension="jpg" ContentType="image/jp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6"/>
  </p:sldMasterIdLst>
  <p:notesMasterIdLst>
    <p:notesMasterId r:id="rId19"/>
  </p:notesMasterIdLst>
  <p:handoutMasterIdLst>
    <p:handoutMasterId r:id="rId20"/>
  </p:handoutMasterIdLst>
  <p:sldIdLst>
    <p:sldId id="256" r:id="rId7"/>
    <p:sldId id="264" r:id="rId8"/>
    <p:sldId id="2147472938" r:id="rId9"/>
    <p:sldId id="2147328773" r:id="rId10"/>
    <p:sldId id="2147472940" r:id="rId11"/>
    <p:sldId id="2147472941" r:id="rId12"/>
    <p:sldId id="268" r:id="rId13"/>
    <p:sldId id="2147472943" r:id="rId14"/>
    <p:sldId id="2147472946" r:id="rId15"/>
    <p:sldId id="2147328774" r:id="rId16"/>
    <p:sldId id="2147472935" r:id="rId17"/>
    <p:sldId id="2147472945" r:id="rId18"/>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A24D6A4-34C3-CC34-13B5-0678AD1E14A3}" name="Himanshu Jain" initials="HJ" userId="S::jain.himanshu1@ifsca.gov.in::8ae0ebd5-803f-4cad-8b4c-efdd1cdb177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Nayantara" initials="N" lastIdx="1" clrIdx="0">
    <p:extLst>
      <p:ext uri="{19B8F6BF-5375-455C-9EA6-DF929625EA0E}">
        <p15:presenceInfo xmlns:p15="http://schemas.microsoft.com/office/powerpoint/2012/main" userId="5a4546ed7ec279ed" providerId="Windows Live"/>
      </p:ext>
    </p:extLst>
  </p:cmAuthor>
  <p:cmAuthor id="2" name="AKSHAT GANERIWALA" initials="AG" lastIdx="1" clrIdx="1">
    <p:extLst>
      <p:ext uri="{19B8F6BF-5375-455C-9EA6-DF929625EA0E}">
        <p15:presenceInfo xmlns:p15="http://schemas.microsoft.com/office/powerpoint/2012/main" userId="AKSHAT GANERIWAL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1"/>
    <a:srgbClr val="00338C"/>
    <a:srgbClr val="203864"/>
    <a:srgbClr val="FFFFFF"/>
    <a:srgbClr val="FFC000"/>
    <a:srgbClr val="FFD961"/>
    <a:srgbClr val="0043B7"/>
    <a:srgbClr val="25408F"/>
    <a:srgbClr val="5BB8D7"/>
    <a:srgbClr val="8FAA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046" autoAdjust="0"/>
  </p:normalViewPr>
  <p:slideViewPr>
    <p:cSldViewPr snapToGrid="0">
      <p:cViewPr varScale="1">
        <p:scale>
          <a:sx n="101" d="100"/>
          <a:sy n="101" d="100"/>
        </p:scale>
        <p:origin x="954"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mailto:harish.jhajharia@ifsca.gov.in" TargetMode="External"/><Relationship Id="rId1" Type="http://schemas.openxmlformats.org/officeDocument/2006/relationships/hyperlink" Target="mailto:kalpesh.mehta@ifsca.gov.in" TargetMode="Externa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hyperlink" Target="mailto:harish.jhajharia@ifsca.gov.in" TargetMode="External"/><Relationship Id="rId5" Type="http://schemas.openxmlformats.org/officeDocument/2006/relationships/hyperlink" Target="mailto:kalpesh.mehta@ifsca.gov.in" TargetMode="External"/><Relationship Id="rId4" Type="http://schemas.openxmlformats.org/officeDocument/2006/relationships/image" Target="../media/image20.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9CD9ED-B484-4A54-B150-BD9FE91CAE2D}" type="doc">
      <dgm:prSet loTypeId="urn:microsoft.com/office/officeart/2018/5/layout/CenteredIconLabelDescriptionList" loCatId="icon" qsTypeId="urn:microsoft.com/office/officeart/2005/8/quickstyle/simple1" qsCatId="simple" csTypeId="urn:microsoft.com/office/officeart/2005/8/colors/accent1_2" csCatId="accent1" phldr="1"/>
      <dgm:spPr/>
      <dgm:t>
        <a:bodyPr/>
        <a:lstStyle/>
        <a:p>
          <a:endParaRPr lang="en-US"/>
        </a:p>
      </dgm:t>
    </dgm:pt>
    <dgm:pt modelId="{EED7281A-F9BE-4082-99F7-59FB4BE595D5}">
      <dgm:prSet/>
      <dgm:spPr/>
      <dgm:t>
        <a:bodyPr/>
        <a:lstStyle/>
        <a:p>
          <a:pPr>
            <a:lnSpc>
              <a:spcPct val="100000"/>
            </a:lnSpc>
            <a:defRPr b="1"/>
          </a:pPr>
          <a:r>
            <a:rPr lang="en-US" b="1" dirty="0"/>
            <a:t>Tax efficiency </a:t>
          </a:r>
          <a:endParaRPr lang="en-US" dirty="0"/>
        </a:p>
      </dgm:t>
    </dgm:pt>
    <dgm:pt modelId="{41072F4B-6803-478B-B641-18237BFF27F0}" type="parTrans" cxnId="{78B9D970-E8E4-4CA8-94C8-90881E928658}">
      <dgm:prSet/>
      <dgm:spPr/>
      <dgm:t>
        <a:bodyPr/>
        <a:lstStyle/>
        <a:p>
          <a:endParaRPr lang="en-US"/>
        </a:p>
      </dgm:t>
    </dgm:pt>
    <dgm:pt modelId="{4815F138-A711-4184-AD46-CCB1F3A8DF6F}" type="sibTrans" cxnId="{78B9D970-E8E4-4CA8-94C8-90881E928658}">
      <dgm:prSet/>
      <dgm:spPr/>
      <dgm:t>
        <a:bodyPr/>
        <a:lstStyle/>
        <a:p>
          <a:endParaRPr lang="en-US"/>
        </a:p>
      </dgm:t>
    </dgm:pt>
    <dgm:pt modelId="{31634252-7D8F-4F1C-ABC5-3F27F2502F41}">
      <dgm:prSet custT="1"/>
      <dgm:spPr/>
      <dgm:t>
        <a:bodyPr/>
        <a:lstStyle/>
        <a:p>
          <a:pPr>
            <a:lnSpc>
              <a:spcPct val="100000"/>
            </a:lnSpc>
          </a:pPr>
          <a:r>
            <a:rPr lang="en-US" sz="1500" dirty="0"/>
            <a:t>10 year tax holiday </a:t>
          </a:r>
        </a:p>
      </dgm:t>
    </dgm:pt>
    <dgm:pt modelId="{19C6707E-6F16-4419-A52C-1BB6D7F136EA}" type="parTrans" cxnId="{12CF9D73-4E5D-4EBE-8664-774155E17B9F}">
      <dgm:prSet/>
      <dgm:spPr/>
      <dgm:t>
        <a:bodyPr/>
        <a:lstStyle/>
        <a:p>
          <a:endParaRPr lang="en-US"/>
        </a:p>
      </dgm:t>
    </dgm:pt>
    <dgm:pt modelId="{040244E8-E9BF-4068-80BF-3CD1880A3DF9}" type="sibTrans" cxnId="{12CF9D73-4E5D-4EBE-8664-774155E17B9F}">
      <dgm:prSet/>
      <dgm:spPr/>
      <dgm:t>
        <a:bodyPr/>
        <a:lstStyle/>
        <a:p>
          <a:endParaRPr lang="en-US"/>
        </a:p>
      </dgm:t>
    </dgm:pt>
    <dgm:pt modelId="{70EDA9D3-EB40-4576-880E-3ED3CD1DFDF2}">
      <dgm:prSet custT="1"/>
      <dgm:spPr/>
      <dgm:t>
        <a:bodyPr/>
        <a:lstStyle/>
        <a:p>
          <a:pPr>
            <a:lnSpc>
              <a:spcPct val="100000"/>
            </a:lnSpc>
          </a:pPr>
          <a:r>
            <a:rPr lang="en-US" sz="1500" dirty="0"/>
            <a:t>Zero rated tax on export of services</a:t>
          </a:r>
        </a:p>
      </dgm:t>
    </dgm:pt>
    <dgm:pt modelId="{BBA053C6-E966-4A32-9658-16D5A15295EF}" type="parTrans" cxnId="{5D146C27-DC22-437D-93D4-14FECC21DB4B}">
      <dgm:prSet/>
      <dgm:spPr/>
      <dgm:t>
        <a:bodyPr/>
        <a:lstStyle/>
        <a:p>
          <a:endParaRPr lang="en-US"/>
        </a:p>
      </dgm:t>
    </dgm:pt>
    <dgm:pt modelId="{8CE37CC0-1FA6-439E-85AE-DBDB1FD0DA81}" type="sibTrans" cxnId="{5D146C27-DC22-437D-93D4-14FECC21DB4B}">
      <dgm:prSet/>
      <dgm:spPr/>
      <dgm:t>
        <a:bodyPr/>
        <a:lstStyle/>
        <a:p>
          <a:endParaRPr lang="en-US"/>
        </a:p>
      </dgm:t>
    </dgm:pt>
    <dgm:pt modelId="{F6A5DBF0-1794-4486-90E3-5122288BC846}">
      <dgm:prSet custT="1"/>
      <dgm:spPr/>
      <dgm:t>
        <a:bodyPr/>
        <a:lstStyle/>
        <a:p>
          <a:pPr>
            <a:lnSpc>
              <a:spcPct val="100000"/>
            </a:lnSpc>
          </a:pPr>
          <a:r>
            <a:rPr lang="en-US" sz="1500" dirty="0"/>
            <a:t>Customs Exemption for goods and services imported in SEZ</a:t>
          </a:r>
        </a:p>
      </dgm:t>
    </dgm:pt>
    <dgm:pt modelId="{ED0D5256-9592-4292-8AC2-5C7BBFD3A3B3}" type="parTrans" cxnId="{E4F38E87-A0F1-4B2D-AF60-DCDF551DEB52}">
      <dgm:prSet/>
      <dgm:spPr/>
      <dgm:t>
        <a:bodyPr/>
        <a:lstStyle/>
        <a:p>
          <a:endParaRPr lang="en-US"/>
        </a:p>
      </dgm:t>
    </dgm:pt>
    <dgm:pt modelId="{FB9CADED-7389-428D-B4E1-A6A31688AD7B}" type="sibTrans" cxnId="{E4F38E87-A0F1-4B2D-AF60-DCDF551DEB52}">
      <dgm:prSet/>
      <dgm:spPr/>
      <dgm:t>
        <a:bodyPr/>
        <a:lstStyle/>
        <a:p>
          <a:endParaRPr lang="en-US"/>
        </a:p>
      </dgm:t>
    </dgm:pt>
    <dgm:pt modelId="{07A8B156-35F8-4E87-8BC1-E022FCCC3281}">
      <dgm:prSet custT="1"/>
      <dgm:spPr/>
      <dgm:t>
        <a:bodyPr/>
        <a:lstStyle/>
        <a:p>
          <a:pPr>
            <a:lnSpc>
              <a:spcPct val="100000"/>
            </a:lnSpc>
          </a:pPr>
          <a:r>
            <a:rPr lang="en-US" sz="1500" dirty="0"/>
            <a:t>GST benefits </a:t>
          </a:r>
        </a:p>
      </dgm:t>
    </dgm:pt>
    <dgm:pt modelId="{9D0829C2-0E7F-48DE-BCDE-8F1762B467E5}" type="parTrans" cxnId="{2C647A96-D3C8-4200-9162-F256ECB60391}">
      <dgm:prSet/>
      <dgm:spPr/>
      <dgm:t>
        <a:bodyPr/>
        <a:lstStyle/>
        <a:p>
          <a:endParaRPr lang="en-US"/>
        </a:p>
      </dgm:t>
    </dgm:pt>
    <dgm:pt modelId="{E23768C2-B571-4925-9D33-3653F971D84C}" type="sibTrans" cxnId="{2C647A96-D3C8-4200-9162-F256ECB60391}">
      <dgm:prSet/>
      <dgm:spPr/>
      <dgm:t>
        <a:bodyPr/>
        <a:lstStyle/>
        <a:p>
          <a:endParaRPr lang="en-US"/>
        </a:p>
      </dgm:t>
    </dgm:pt>
    <dgm:pt modelId="{650B0D5F-698B-49FB-8A3F-F6B863B9B0CB}">
      <dgm:prSet/>
      <dgm:spPr/>
      <dgm:t>
        <a:bodyPr/>
        <a:lstStyle/>
        <a:p>
          <a:pPr>
            <a:lnSpc>
              <a:spcPct val="100000"/>
            </a:lnSpc>
            <a:defRPr b="1"/>
          </a:pPr>
          <a:r>
            <a:rPr lang="en-US" b="1" dirty="0"/>
            <a:t>Gujarat IT/</a:t>
          </a:r>
          <a:r>
            <a:rPr lang="en-US" b="1" dirty="0" err="1"/>
            <a:t>ITes</a:t>
          </a:r>
          <a:r>
            <a:rPr lang="en-US" b="1" dirty="0"/>
            <a:t> Policy and GCC Policy</a:t>
          </a:r>
          <a:endParaRPr lang="en-US" dirty="0"/>
        </a:p>
      </dgm:t>
    </dgm:pt>
    <dgm:pt modelId="{312E0246-4389-435B-A725-7F1179C624DD}" type="parTrans" cxnId="{C26B8010-0687-4A5B-96CE-22137CBB4A21}">
      <dgm:prSet/>
      <dgm:spPr/>
      <dgm:t>
        <a:bodyPr/>
        <a:lstStyle/>
        <a:p>
          <a:endParaRPr lang="en-US"/>
        </a:p>
      </dgm:t>
    </dgm:pt>
    <dgm:pt modelId="{6B8A87F3-549C-4CF2-A7E7-C45C4EA0E15D}" type="sibTrans" cxnId="{C26B8010-0687-4A5B-96CE-22137CBB4A21}">
      <dgm:prSet/>
      <dgm:spPr/>
      <dgm:t>
        <a:bodyPr/>
        <a:lstStyle/>
        <a:p>
          <a:endParaRPr lang="en-US"/>
        </a:p>
      </dgm:t>
    </dgm:pt>
    <dgm:pt modelId="{052E24EA-5307-4DAD-85AF-6612526DF7C1}">
      <dgm:prSet custT="1"/>
      <dgm:spPr/>
      <dgm:t>
        <a:bodyPr/>
        <a:lstStyle/>
        <a:p>
          <a:pPr>
            <a:lnSpc>
              <a:spcPct val="100000"/>
            </a:lnSpc>
          </a:pPr>
          <a:r>
            <a:rPr lang="en-US" sz="1500" kern="1200" dirty="0">
              <a:solidFill>
                <a:prstClr val="black">
                  <a:hueOff val="0"/>
                  <a:satOff val="0"/>
                  <a:lumOff val="0"/>
                  <a:alphaOff val="0"/>
                </a:prstClr>
              </a:solidFill>
              <a:latin typeface="Calibri" panose="020F0502020204030204"/>
              <a:ea typeface="+mn-ea"/>
              <a:cs typeface="+mn-cs"/>
            </a:rPr>
            <a:t>Capex Support*</a:t>
          </a:r>
        </a:p>
      </dgm:t>
    </dgm:pt>
    <dgm:pt modelId="{DCA3AF07-7CC3-4CD6-853E-612314A9AD64}" type="parTrans" cxnId="{A523396B-03A9-4AA6-957B-83FD932E0883}">
      <dgm:prSet/>
      <dgm:spPr/>
      <dgm:t>
        <a:bodyPr/>
        <a:lstStyle/>
        <a:p>
          <a:endParaRPr lang="en-US"/>
        </a:p>
      </dgm:t>
    </dgm:pt>
    <dgm:pt modelId="{3081B24D-FACB-4EFE-9045-A947100B9CAB}" type="sibTrans" cxnId="{A523396B-03A9-4AA6-957B-83FD932E0883}">
      <dgm:prSet/>
      <dgm:spPr/>
      <dgm:t>
        <a:bodyPr/>
        <a:lstStyle/>
        <a:p>
          <a:endParaRPr lang="en-US"/>
        </a:p>
      </dgm:t>
    </dgm:pt>
    <dgm:pt modelId="{B6C45752-820F-43A9-9999-19CCE96A1273}">
      <dgm:prSet custT="1"/>
      <dgm:spPr/>
      <dgm:t>
        <a:bodyPr/>
        <a:lstStyle/>
        <a:p>
          <a:pPr>
            <a:lnSpc>
              <a:spcPct val="100000"/>
            </a:lnSpc>
          </a:pPr>
          <a:r>
            <a:rPr lang="en-US" sz="1500" kern="1200" dirty="0" err="1">
              <a:solidFill>
                <a:prstClr val="black">
                  <a:hueOff val="0"/>
                  <a:satOff val="0"/>
                  <a:lumOff val="0"/>
                  <a:alphaOff val="0"/>
                </a:prstClr>
              </a:solidFill>
              <a:latin typeface="Calibri" panose="020F0502020204030204"/>
              <a:ea typeface="+mn-ea"/>
              <a:cs typeface="+mn-cs"/>
            </a:rPr>
            <a:t>Opex</a:t>
          </a:r>
          <a:r>
            <a:rPr lang="en-US" sz="1500" kern="1200" dirty="0">
              <a:solidFill>
                <a:prstClr val="black">
                  <a:hueOff val="0"/>
                  <a:satOff val="0"/>
                  <a:lumOff val="0"/>
                  <a:alphaOff val="0"/>
                </a:prstClr>
              </a:solidFill>
              <a:latin typeface="Calibri" panose="020F0502020204030204"/>
              <a:ea typeface="+mn-ea"/>
              <a:cs typeface="+mn-cs"/>
            </a:rPr>
            <a:t> Support**</a:t>
          </a:r>
        </a:p>
      </dgm:t>
    </dgm:pt>
    <dgm:pt modelId="{6D7A4916-8596-4B71-A686-B2EB67CBBA2D}" type="parTrans" cxnId="{289C601E-68D8-4F8E-BCCB-B0D841F68E41}">
      <dgm:prSet/>
      <dgm:spPr/>
      <dgm:t>
        <a:bodyPr/>
        <a:lstStyle/>
        <a:p>
          <a:endParaRPr lang="en-US"/>
        </a:p>
      </dgm:t>
    </dgm:pt>
    <dgm:pt modelId="{1CCD18B3-1F2F-4210-953A-FCE959FC0B91}" type="sibTrans" cxnId="{289C601E-68D8-4F8E-BCCB-B0D841F68E41}">
      <dgm:prSet/>
      <dgm:spPr/>
      <dgm:t>
        <a:bodyPr/>
        <a:lstStyle/>
        <a:p>
          <a:endParaRPr lang="en-US"/>
        </a:p>
      </dgm:t>
    </dgm:pt>
    <dgm:pt modelId="{A69C3E93-FC7E-4100-8A52-03D57F2E6329}">
      <dgm:prSet custT="1"/>
      <dgm:spPr/>
      <dgm:t>
        <a:bodyPr/>
        <a:lstStyle/>
        <a:p>
          <a:pPr>
            <a:lnSpc>
              <a:spcPct val="100000"/>
            </a:lnSpc>
          </a:pPr>
          <a:r>
            <a:rPr lang="en-US" sz="1500" kern="1200" dirty="0">
              <a:solidFill>
                <a:prstClr val="black">
                  <a:hueOff val="0"/>
                  <a:satOff val="0"/>
                  <a:lumOff val="0"/>
                  <a:alphaOff val="0"/>
                </a:prstClr>
              </a:solidFill>
              <a:latin typeface="Calibri" panose="020F0502020204030204"/>
              <a:ea typeface="+mn-ea"/>
              <a:cs typeface="+mn-cs"/>
            </a:rPr>
            <a:t>Employee generation incentive </a:t>
          </a:r>
        </a:p>
      </dgm:t>
    </dgm:pt>
    <dgm:pt modelId="{475ABA3B-302A-4091-BB17-E1FA5A3E35B7}" type="parTrans" cxnId="{C4712C30-8D24-4DF4-8FCE-9EE03B58B638}">
      <dgm:prSet/>
      <dgm:spPr/>
      <dgm:t>
        <a:bodyPr/>
        <a:lstStyle/>
        <a:p>
          <a:endParaRPr lang="en-US"/>
        </a:p>
      </dgm:t>
    </dgm:pt>
    <dgm:pt modelId="{B40508B0-F41F-4838-B08E-A816F22D0C54}" type="sibTrans" cxnId="{C4712C30-8D24-4DF4-8FCE-9EE03B58B638}">
      <dgm:prSet/>
      <dgm:spPr/>
      <dgm:t>
        <a:bodyPr/>
        <a:lstStyle/>
        <a:p>
          <a:endParaRPr lang="en-US"/>
        </a:p>
      </dgm:t>
    </dgm:pt>
    <dgm:pt modelId="{E55CEF9A-621D-4BEB-9508-E96D3B0544D3}">
      <dgm:prSet/>
      <dgm:spPr/>
      <dgm:t>
        <a:bodyPr/>
        <a:lstStyle/>
        <a:p>
          <a:pPr>
            <a:lnSpc>
              <a:spcPct val="100000"/>
            </a:lnSpc>
            <a:defRPr b="1"/>
          </a:pPr>
          <a:r>
            <a:rPr lang="en-IN" b="1"/>
            <a:t>Talent Advantage </a:t>
          </a:r>
          <a:endParaRPr lang="en-US"/>
        </a:p>
      </dgm:t>
    </dgm:pt>
    <dgm:pt modelId="{AD355240-1773-45A8-98E3-429D40FB4D6E}" type="parTrans" cxnId="{FC5A1BE5-ED50-42F3-84B4-2B4B6F67104E}">
      <dgm:prSet/>
      <dgm:spPr/>
      <dgm:t>
        <a:bodyPr/>
        <a:lstStyle/>
        <a:p>
          <a:endParaRPr lang="en-US"/>
        </a:p>
      </dgm:t>
    </dgm:pt>
    <dgm:pt modelId="{0239FC59-48DE-4AFC-8355-6F4A4DB085F3}" type="sibTrans" cxnId="{FC5A1BE5-ED50-42F3-84B4-2B4B6F67104E}">
      <dgm:prSet/>
      <dgm:spPr/>
      <dgm:t>
        <a:bodyPr/>
        <a:lstStyle/>
        <a:p>
          <a:endParaRPr lang="en-US"/>
        </a:p>
      </dgm:t>
    </dgm:pt>
    <dgm:pt modelId="{C3C73D36-2C39-43B8-8BFC-74A8AEBC28CB}">
      <dgm:prSet custT="1"/>
      <dgm:spPr/>
      <dgm:t>
        <a:bodyPr/>
        <a:lstStyle/>
        <a:p>
          <a:pPr marL="0" lvl="0" indent="0" algn="ctr" defTabSz="666750">
            <a:lnSpc>
              <a:spcPct val="100000"/>
            </a:lnSpc>
            <a:spcBef>
              <a:spcPct val="0"/>
            </a:spcBef>
            <a:spcAft>
              <a:spcPct val="35000"/>
            </a:spcAft>
            <a:buNone/>
          </a:pPr>
          <a:r>
            <a:rPr lang="en-IN" sz="1500" kern="1200" dirty="0">
              <a:solidFill>
                <a:prstClr val="black">
                  <a:hueOff val="0"/>
                  <a:satOff val="0"/>
                  <a:lumOff val="0"/>
                  <a:alphaOff val="0"/>
                </a:prstClr>
              </a:solidFill>
              <a:latin typeface="Calibri" panose="020F0502020204030204"/>
              <a:ea typeface="+mn-ea"/>
              <a:cs typeface="+mn-cs"/>
            </a:rPr>
            <a:t>Gujarat and neighbouring states have high CA, CS, CWA talent</a:t>
          </a:r>
          <a:endParaRPr lang="en-US" sz="1500" kern="1200" dirty="0">
            <a:solidFill>
              <a:prstClr val="black">
                <a:hueOff val="0"/>
                <a:satOff val="0"/>
                <a:lumOff val="0"/>
                <a:alphaOff val="0"/>
              </a:prstClr>
            </a:solidFill>
            <a:latin typeface="Calibri" panose="020F0502020204030204"/>
            <a:ea typeface="+mn-ea"/>
            <a:cs typeface="+mn-cs"/>
          </a:endParaRPr>
        </a:p>
      </dgm:t>
    </dgm:pt>
    <dgm:pt modelId="{83309402-99CC-405E-8C42-8838D9B15A77}" type="parTrans" cxnId="{3A71948C-E931-4790-8B4B-0171EE90DA36}">
      <dgm:prSet/>
      <dgm:spPr/>
      <dgm:t>
        <a:bodyPr/>
        <a:lstStyle/>
        <a:p>
          <a:endParaRPr lang="en-US"/>
        </a:p>
      </dgm:t>
    </dgm:pt>
    <dgm:pt modelId="{71015EBB-8A54-418A-B276-AA4AE067025B}" type="sibTrans" cxnId="{3A71948C-E931-4790-8B4B-0171EE90DA36}">
      <dgm:prSet/>
      <dgm:spPr/>
      <dgm:t>
        <a:bodyPr/>
        <a:lstStyle/>
        <a:p>
          <a:endParaRPr lang="en-US"/>
        </a:p>
      </dgm:t>
    </dgm:pt>
    <dgm:pt modelId="{88DABF5F-2619-4170-BD2F-A7593EA46AD6}">
      <dgm:prSet custT="1"/>
      <dgm:spPr/>
      <dgm:t>
        <a:bodyPr/>
        <a:lstStyle/>
        <a:p>
          <a:pPr marL="0" lvl="0" indent="0" algn="ctr" defTabSz="666750">
            <a:lnSpc>
              <a:spcPct val="100000"/>
            </a:lnSpc>
            <a:spcBef>
              <a:spcPct val="0"/>
            </a:spcBef>
            <a:spcAft>
              <a:spcPct val="35000"/>
            </a:spcAft>
            <a:buNone/>
          </a:pPr>
          <a:r>
            <a:rPr lang="en-IN" sz="1500" kern="1200" dirty="0">
              <a:solidFill>
                <a:prstClr val="black">
                  <a:hueOff val="0"/>
                  <a:satOff val="0"/>
                  <a:lumOff val="0"/>
                  <a:alphaOff val="0"/>
                </a:prstClr>
              </a:solidFill>
              <a:latin typeface="Calibri" panose="020F0502020204030204"/>
              <a:ea typeface="+mn-ea"/>
              <a:cs typeface="+mn-cs"/>
            </a:rPr>
            <a:t>Knowledge corridor around GIFT City- Deakin University, </a:t>
          </a:r>
          <a:r>
            <a:rPr lang="en-IN" sz="1500" kern="1200" dirty="0" err="1">
              <a:solidFill>
                <a:prstClr val="black">
                  <a:hueOff val="0"/>
                  <a:satOff val="0"/>
                  <a:lumOff val="0"/>
                  <a:alphaOff val="0"/>
                </a:prstClr>
              </a:solidFill>
              <a:latin typeface="Calibri" panose="020F0502020204030204"/>
              <a:ea typeface="+mn-ea"/>
              <a:cs typeface="+mn-cs"/>
            </a:rPr>
            <a:t>UoW</a:t>
          </a:r>
          <a:r>
            <a:rPr lang="en-IN" sz="1500" kern="1200" dirty="0">
              <a:solidFill>
                <a:prstClr val="black">
                  <a:hueOff val="0"/>
                  <a:satOff val="0"/>
                  <a:lumOff val="0"/>
                  <a:alphaOff val="0"/>
                </a:prstClr>
              </a:solidFill>
              <a:latin typeface="Calibri" panose="020F0502020204030204"/>
              <a:ea typeface="+mn-ea"/>
              <a:cs typeface="+mn-cs"/>
            </a:rPr>
            <a:t>, IIFT, IIM-Ahmedabad, IIT-Gandhinagar, Gujarat Technical University, Gujarat University, Ahmedabad University, MICA, etc. </a:t>
          </a:r>
          <a:endParaRPr lang="en-US" sz="1500" kern="1200" dirty="0">
            <a:solidFill>
              <a:prstClr val="black">
                <a:hueOff val="0"/>
                <a:satOff val="0"/>
                <a:lumOff val="0"/>
                <a:alphaOff val="0"/>
              </a:prstClr>
            </a:solidFill>
            <a:latin typeface="Calibri" panose="020F0502020204030204"/>
            <a:ea typeface="+mn-ea"/>
            <a:cs typeface="+mn-cs"/>
          </a:endParaRPr>
        </a:p>
      </dgm:t>
    </dgm:pt>
    <dgm:pt modelId="{682A34E4-7661-47E5-A783-C3C9576E1287}" type="parTrans" cxnId="{7F5F09E0-5324-4A56-9A18-80CC33E8B2D3}">
      <dgm:prSet/>
      <dgm:spPr/>
      <dgm:t>
        <a:bodyPr/>
        <a:lstStyle/>
        <a:p>
          <a:endParaRPr lang="en-US"/>
        </a:p>
      </dgm:t>
    </dgm:pt>
    <dgm:pt modelId="{E22E1A87-1AE9-4F60-BB33-6D1041A684BA}" type="sibTrans" cxnId="{7F5F09E0-5324-4A56-9A18-80CC33E8B2D3}">
      <dgm:prSet/>
      <dgm:spPr/>
      <dgm:t>
        <a:bodyPr/>
        <a:lstStyle/>
        <a:p>
          <a:endParaRPr lang="en-US"/>
        </a:p>
      </dgm:t>
    </dgm:pt>
    <dgm:pt modelId="{EC3F06C4-B19B-481E-BB05-9EAD8D9BDF69}">
      <dgm:prSet/>
      <dgm:spPr/>
      <dgm:t>
        <a:bodyPr/>
        <a:lstStyle/>
        <a:p>
          <a:pPr>
            <a:lnSpc>
              <a:spcPct val="100000"/>
            </a:lnSpc>
            <a:defRPr b="1"/>
          </a:pPr>
          <a:r>
            <a:rPr lang="en-IN" b="1"/>
            <a:t>Operate under a unified financial regulator, IFSCA</a:t>
          </a:r>
          <a:endParaRPr lang="en-US"/>
        </a:p>
      </dgm:t>
    </dgm:pt>
    <dgm:pt modelId="{A5E481B4-818B-4ECC-ACDF-02AAEB7B7C9D}" type="parTrans" cxnId="{07F959B7-E37E-40E6-ADE5-27B899ED6092}">
      <dgm:prSet/>
      <dgm:spPr/>
      <dgm:t>
        <a:bodyPr/>
        <a:lstStyle/>
        <a:p>
          <a:endParaRPr lang="en-US"/>
        </a:p>
      </dgm:t>
    </dgm:pt>
    <dgm:pt modelId="{8DC7EA7C-38EB-4B7D-8B24-45BE6ABDAA50}" type="sibTrans" cxnId="{07F959B7-E37E-40E6-ADE5-27B899ED6092}">
      <dgm:prSet/>
      <dgm:spPr/>
      <dgm:t>
        <a:bodyPr/>
        <a:lstStyle/>
        <a:p>
          <a:endParaRPr lang="en-US"/>
        </a:p>
      </dgm:t>
    </dgm:pt>
    <dgm:pt modelId="{C60BF83D-D8BB-474F-A21A-BDA0E0885A54}">
      <dgm:prSet custT="1"/>
      <dgm:spPr/>
      <dgm:t>
        <a:bodyPr/>
        <a:lstStyle/>
        <a:p>
          <a:pPr>
            <a:lnSpc>
              <a:spcPct val="100000"/>
            </a:lnSpc>
          </a:pPr>
          <a:r>
            <a:rPr lang="en-IN" sz="1500" kern="1200" dirty="0">
              <a:solidFill>
                <a:prstClr val="black">
                  <a:hueOff val="0"/>
                  <a:satOff val="0"/>
                  <a:lumOff val="0"/>
                  <a:alphaOff val="0"/>
                </a:prstClr>
              </a:solidFill>
              <a:latin typeface="Calibri" panose="020F0502020204030204"/>
              <a:ea typeface="+mn-ea"/>
              <a:cs typeface="+mn-cs"/>
            </a:rPr>
            <a:t>Enhance global appeal and attraction for BATF Services.</a:t>
          </a:r>
          <a:endParaRPr lang="en-US" sz="1500" kern="1200" dirty="0">
            <a:solidFill>
              <a:prstClr val="black">
                <a:hueOff val="0"/>
                <a:satOff val="0"/>
                <a:lumOff val="0"/>
                <a:alphaOff val="0"/>
              </a:prstClr>
            </a:solidFill>
            <a:latin typeface="Calibri" panose="020F0502020204030204"/>
            <a:ea typeface="+mn-ea"/>
            <a:cs typeface="+mn-cs"/>
          </a:endParaRPr>
        </a:p>
      </dgm:t>
    </dgm:pt>
    <dgm:pt modelId="{0950A99E-E514-4587-B197-E904D2EFA380}" type="parTrans" cxnId="{7C0DF0A2-0281-47F5-8569-21E80A83B71C}">
      <dgm:prSet/>
      <dgm:spPr/>
      <dgm:t>
        <a:bodyPr/>
        <a:lstStyle/>
        <a:p>
          <a:endParaRPr lang="en-US"/>
        </a:p>
      </dgm:t>
    </dgm:pt>
    <dgm:pt modelId="{2DB66B8C-2B54-4FD9-9DA4-4C6E27DC935E}" type="sibTrans" cxnId="{7C0DF0A2-0281-47F5-8569-21E80A83B71C}">
      <dgm:prSet/>
      <dgm:spPr/>
      <dgm:t>
        <a:bodyPr/>
        <a:lstStyle/>
        <a:p>
          <a:endParaRPr lang="en-US"/>
        </a:p>
      </dgm:t>
    </dgm:pt>
    <dgm:pt modelId="{80891A68-6CA6-498A-9D66-6CD681434F95}" type="pres">
      <dgm:prSet presAssocID="{719CD9ED-B484-4A54-B150-BD9FE91CAE2D}" presName="root" presStyleCnt="0">
        <dgm:presLayoutVars>
          <dgm:dir/>
          <dgm:resizeHandles val="exact"/>
        </dgm:presLayoutVars>
      </dgm:prSet>
      <dgm:spPr/>
    </dgm:pt>
    <dgm:pt modelId="{C506201A-B7CB-49E6-A9CC-AB63F754FD60}" type="pres">
      <dgm:prSet presAssocID="{EED7281A-F9BE-4082-99F7-59FB4BE595D5}" presName="compNode" presStyleCnt="0"/>
      <dgm:spPr/>
    </dgm:pt>
    <dgm:pt modelId="{CCEC9873-D298-48FD-BE8A-584C204CB9F4}" type="pres">
      <dgm:prSet presAssocID="{EED7281A-F9BE-4082-99F7-59FB4BE595D5}"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Money"/>
        </a:ext>
      </dgm:extLst>
    </dgm:pt>
    <dgm:pt modelId="{4CAC8D45-D1BA-47A3-8488-6FF419E950D9}" type="pres">
      <dgm:prSet presAssocID="{EED7281A-F9BE-4082-99F7-59FB4BE595D5}" presName="iconSpace" presStyleCnt="0"/>
      <dgm:spPr/>
    </dgm:pt>
    <dgm:pt modelId="{34B836B3-BE36-48B7-8974-0F19142554F6}" type="pres">
      <dgm:prSet presAssocID="{EED7281A-F9BE-4082-99F7-59FB4BE595D5}" presName="parTx" presStyleLbl="revTx" presStyleIdx="0" presStyleCnt="8">
        <dgm:presLayoutVars>
          <dgm:chMax val="0"/>
          <dgm:chPref val="0"/>
        </dgm:presLayoutVars>
      </dgm:prSet>
      <dgm:spPr/>
    </dgm:pt>
    <dgm:pt modelId="{34378E83-5192-4142-BC65-E257D549157D}" type="pres">
      <dgm:prSet presAssocID="{EED7281A-F9BE-4082-99F7-59FB4BE595D5}" presName="txSpace" presStyleCnt="0"/>
      <dgm:spPr/>
    </dgm:pt>
    <dgm:pt modelId="{4FDEEE32-C2CE-4B33-A76C-E346F0B3B4D4}" type="pres">
      <dgm:prSet presAssocID="{EED7281A-F9BE-4082-99F7-59FB4BE595D5}" presName="desTx" presStyleLbl="revTx" presStyleIdx="1" presStyleCnt="8" custScaleX="135549">
        <dgm:presLayoutVars/>
      </dgm:prSet>
      <dgm:spPr/>
    </dgm:pt>
    <dgm:pt modelId="{AF4E3C65-B6AE-4B06-9BAE-FC6BCCA04CB6}" type="pres">
      <dgm:prSet presAssocID="{4815F138-A711-4184-AD46-CCB1F3A8DF6F}" presName="sibTrans" presStyleCnt="0"/>
      <dgm:spPr/>
    </dgm:pt>
    <dgm:pt modelId="{2E0ABA66-0E97-49F5-A75B-0A84B9AA5887}" type="pres">
      <dgm:prSet presAssocID="{650B0D5F-698B-49FB-8A3F-F6B863B9B0CB}" presName="compNode" presStyleCnt="0"/>
      <dgm:spPr/>
    </dgm:pt>
    <dgm:pt modelId="{BB8841D5-A014-407E-AC18-C0D89FC8C66F}" type="pres">
      <dgm:prSet presAssocID="{650B0D5F-698B-49FB-8A3F-F6B863B9B0CB}"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User"/>
        </a:ext>
      </dgm:extLst>
    </dgm:pt>
    <dgm:pt modelId="{E478778B-DCB2-4C4F-8F9B-239799CCC4A8}" type="pres">
      <dgm:prSet presAssocID="{650B0D5F-698B-49FB-8A3F-F6B863B9B0CB}" presName="iconSpace" presStyleCnt="0"/>
      <dgm:spPr/>
    </dgm:pt>
    <dgm:pt modelId="{B434110D-2F7E-40E2-8771-15B43A5A04F7}" type="pres">
      <dgm:prSet presAssocID="{650B0D5F-698B-49FB-8A3F-F6B863B9B0CB}" presName="parTx" presStyleLbl="revTx" presStyleIdx="2" presStyleCnt="8">
        <dgm:presLayoutVars>
          <dgm:chMax val="0"/>
          <dgm:chPref val="0"/>
        </dgm:presLayoutVars>
      </dgm:prSet>
      <dgm:spPr/>
    </dgm:pt>
    <dgm:pt modelId="{36DF49E3-5F24-4343-9958-2094A5128E6E}" type="pres">
      <dgm:prSet presAssocID="{650B0D5F-698B-49FB-8A3F-F6B863B9B0CB}" presName="txSpace" presStyleCnt="0"/>
      <dgm:spPr/>
    </dgm:pt>
    <dgm:pt modelId="{C6BC3F13-BB7F-45E8-9313-756BB560CA3A}" type="pres">
      <dgm:prSet presAssocID="{650B0D5F-698B-49FB-8A3F-F6B863B9B0CB}" presName="desTx" presStyleLbl="revTx" presStyleIdx="3" presStyleCnt="8">
        <dgm:presLayoutVars/>
      </dgm:prSet>
      <dgm:spPr/>
    </dgm:pt>
    <dgm:pt modelId="{46914455-F399-4E15-B9AC-8B380D42A2AE}" type="pres">
      <dgm:prSet presAssocID="{6B8A87F3-549C-4CF2-A7E7-C45C4EA0E15D}" presName="sibTrans" presStyleCnt="0"/>
      <dgm:spPr/>
    </dgm:pt>
    <dgm:pt modelId="{936E53F6-0578-4D7C-B9CA-7B4821C29CC1}" type="pres">
      <dgm:prSet presAssocID="{E55CEF9A-621D-4BEB-9508-E96D3B0544D3}" presName="compNode" presStyleCnt="0"/>
      <dgm:spPr/>
    </dgm:pt>
    <dgm:pt modelId="{1B79C014-FC65-4F6F-A95A-B41001CA7133}" type="pres">
      <dgm:prSet presAssocID="{E55CEF9A-621D-4BEB-9508-E96D3B0544D3}"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Diploma Roll"/>
        </a:ext>
      </dgm:extLst>
    </dgm:pt>
    <dgm:pt modelId="{F645B7A6-041A-4591-AE57-92E62236B7A4}" type="pres">
      <dgm:prSet presAssocID="{E55CEF9A-621D-4BEB-9508-E96D3B0544D3}" presName="iconSpace" presStyleCnt="0"/>
      <dgm:spPr/>
    </dgm:pt>
    <dgm:pt modelId="{FA9DD0E3-873F-470E-AA59-4004A1D13915}" type="pres">
      <dgm:prSet presAssocID="{E55CEF9A-621D-4BEB-9508-E96D3B0544D3}" presName="parTx" presStyleLbl="revTx" presStyleIdx="4" presStyleCnt="8">
        <dgm:presLayoutVars>
          <dgm:chMax val="0"/>
          <dgm:chPref val="0"/>
        </dgm:presLayoutVars>
      </dgm:prSet>
      <dgm:spPr/>
    </dgm:pt>
    <dgm:pt modelId="{45C8A78D-AC3B-4118-B38E-0A469B7D4B4E}" type="pres">
      <dgm:prSet presAssocID="{E55CEF9A-621D-4BEB-9508-E96D3B0544D3}" presName="txSpace" presStyleCnt="0"/>
      <dgm:spPr/>
    </dgm:pt>
    <dgm:pt modelId="{7E7DC239-BCFE-4242-A014-BDC0EB8AB74D}" type="pres">
      <dgm:prSet presAssocID="{E55CEF9A-621D-4BEB-9508-E96D3B0544D3}" presName="desTx" presStyleLbl="revTx" presStyleIdx="5" presStyleCnt="8">
        <dgm:presLayoutVars/>
      </dgm:prSet>
      <dgm:spPr/>
    </dgm:pt>
    <dgm:pt modelId="{F642D4D7-DFE6-4D4E-BC2C-E84D7A0BAB31}" type="pres">
      <dgm:prSet presAssocID="{0239FC59-48DE-4AFC-8355-6F4A4DB085F3}" presName="sibTrans" presStyleCnt="0"/>
      <dgm:spPr/>
    </dgm:pt>
    <dgm:pt modelId="{2AAC3E77-DDB6-4E09-A3D7-FFE60F771B03}" type="pres">
      <dgm:prSet presAssocID="{EC3F06C4-B19B-481E-BB05-9EAD8D9BDF69}" presName="compNode" presStyleCnt="0"/>
      <dgm:spPr/>
    </dgm:pt>
    <dgm:pt modelId="{870C0F45-9AF3-4415-A4C3-58215640A76C}" type="pres">
      <dgm:prSet presAssocID="{EC3F06C4-B19B-481E-BB05-9EAD8D9BDF69}"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Bank"/>
        </a:ext>
      </dgm:extLst>
    </dgm:pt>
    <dgm:pt modelId="{10F38F1A-DF5F-49A0-A8A6-6646380F7737}" type="pres">
      <dgm:prSet presAssocID="{EC3F06C4-B19B-481E-BB05-9EAD8D9BDF69}" presName="iconSpace" presStyleCnt="0"/>
      <dgm:spPr/>
    </dgm:pt>
    <dgm:pt modelId="{C0D5A99D-54AA-47B9-A17E-C5A162B153F2}" type="pres">
      <dgm:prSet presAssocID="{EC3F06C4-B19B-481E-BB05-9EAD8D9BDF69}" presName="parTx" presStyleLbl="revTx" presStyleIdx="6" presStyleCnt="8">
        <dgm:presLayoutVars>
          <dgm:chMax val="0"/>
          <dgm:chPref val="0"/>
        </dgm:presLayoutVars>
      </dgm:prSet>
      <dgm:spPr/>
    </dgm:pt>
    <dgm:pt modelId="{A54553D9-9B72-42B7-B43C-F1278E0C0B22}" type="pres">
      <dgm:prSet presAssocID="{EC3F06C4-B19B-481E-BB05-9EAD8D9BDF69}" presName="txSpace" presStyleCnt="0"/>
      <dgm:spPr/>
    </dgm:pt>
    <dgm:pt modelId="{1AF731E0-DAFC-4CD3-9928-F58E15684970}" type="pres">
      <dgm:prSet presAssocID="{EC3F06C4-B19B-481E-BB05-9EAD8D9BDF69}" presName="desTx" presStyleLbl="revTx" presStyleIdx="7" presStyleCnt="8">
        <dgm:presLayoutVars/>
      </dgm:prSet>
      <dgm:spPr/>
    </dgm:pt>
  </dgm:ptLst>
  <dgm:cxnLst>
    <dgm:cxn modelId="{AEA71C05-04B1-48CB-BE55-3C94444C9C02}" type="presOf" srcId="{EC3F06C4-B19B-481E-BB05-9EAD8D9BDF69}" destId="{C0D5A99D-54AA-47B9-A17E-C5A162B153F2}" srcOrd="0" destOrd="0" presId="urn:microsoft.com/office/officeart/2018/5/layout/CenteredIconLabelDescriptionList"/>
    <dgm:cxn modelId="{C26B8010-0687-4A5B-96CE-22137CBB4A21}" srcId="{719CD9ED-B484-4A54-B150-BD9FE91CAE2D}" destId="{650B0D5F-698B-49FB-8A3F-F6B863B9B0CB}" srcOrd="1" destOrd="0" parTransId="{312E0246-4389-435B-A725-7F1179C624DD}" sibTransId="{6B8A87F3-549C-4CF2-A7E7-C45C4EA0E15D}"/>
    <dgm:cxn modelId="{C170361D-C19D-4B12-B159-64F86D59CCA8}" type="presOf" srcId="{C60BF83D-D8BB-474F-A21A-BDA0E0885A54}" destId="{1AF731E0-DAFC-4CD3-9928-F58E15684970}" srcOrd="0" destOrd="0" presId="urn:microsoft.com/office/officeart/2018/5/layout/CenteredIconLabelDescriptionList"/>
    <dgm:cxn modelId="{289C601E-68D8-4F8E-BCCB-B0D841F68E41}" srcId="{650B0D5F-698B-49FB-8A3F-F6B863B9B0CB}" destId="{B6C45752-820F-43A9-9999-19CCE96A1273}" srcOrd="1" destOrd="0" parTransId="{6D7A4916-8596-4B71-A686-B2EB67CBBA2D}" sibTransId="{1CCD18B3-1F2F-4210-953A-FCE959FC0B91}"/>
    <dgm:cxn modelId="{ABDA4425-99C4-4511-9E86-52DD67776B9D}" type="presOf" srcId="{650B0D5F-698B-49FB-8A3F-F6B863B9B0CB}" destId="{B434110D-2F7E-40E2-8771-15B43A5A04F7}" srcOrd="0" destOrd="0" presId="urn:microsoft.com/office/officeart/2018/5/layout/CenteredIconLabelDescriptionList"/>
    <dgm:cxn modelId="{5D146C27-DC22-437D-93D4-14FECC21DB4B}" srcId="{EED7281A-F9BE-4082-99F7-59FB4BE595D5}" destId="{70EDA9D3-EB40-4576-880E-3ED3CD1DFDF2}" srcOrd="1" destOrd="0" parTransId="{BBA053C6-E966-4A32-9658-16D5A15295EF}" sibTransId="{8CE37CC0-1FA6-439E-85AE-DBDB1FD0DA81}"/>
    <dgm:cxn modelId="{A3BD1D2D-2120-4D9D-80F3-91E6656A9638}" type="presOf" srcId="{052E24EA-5307-4DAD-85AF-6612526DF7C1}" destId="{C6BC3F13-BB7F-45E8-9313-756BB560CA3A}" srcOrd="0" destOrd="0" presId="urn:microsoft.com/office/officeart/2018/5/layout/CenteredIconLabelDescriptionList"/>
    <dgm:cxn modelId="{C4712C30-8D24-4DF4-8FCE-9EE03B58B638}" srcId="{650B0D5F-698B-49FB-8A3F-F6B863B9B0CB}" destId="{A69C3E93-FC7E-4100-8A52-03D57F2E6329}" srcOrd="2" destOrd="0" parTransId="{475ABA3B-302A-4091-BB17-E1FA5A3E35B7}" sibTransId="{B40508B0-F41F-4838-B08E-A816F22D0C54}"/>
    <dgm:cxn modelId="{32DEF43D-C743-42C7-9D17-CB2124866504}" type="presOf" srcId="{F6A5DBF0-1794-4486-90E3-5122288BC846}" destId="{4FDEEE32-C2CE-4B33-A76C-E346F0B3B4D4}" srcOrd="0" destOrd="2" presId="urn:microsoft.com/office/officeart/2018/5/layout/CenteredIconLabelDescriptionList"/>
    <dgm:cxn modelId="{2AF4286B-5E80-4479-B94B-D627DD71AB1F}" type="presOf" srcId="{07A8B156-35F8-4E87-8BC1-E022FCCC3281}" destId="{4FDEEE32-C2CE-4B33-A76C-E346F0B3B4D4}" srcOrd="0" destOrd="3" presId="urn:microsoft.com/office/officeart/2018/5/layout/CenteredIconLabelDescriptionList"/>
    <dgm:cxn modelId="{A523396B-03A9-4AA6-957B-83FD932E0883}" srcId="{650B0D5F-698B-49FB-8A3F-F6B863B9B0CB}" destId="{052E24EA-5307-4DAD-85AF-6612526DF7C1}" srcOrd="0" destOrd="0" parTransId="{DCA3AF07-7CC3-4CD6-853E-612314A9AD64}" sibTransId="{3081B24D-FACB-4EFE-9045-A947100B9CAB}"/>
    <dgm:cxn modelId="{FE36CB4E-7DAE-446D-A429-89F3C521C266}" type="presOf" srcId="{88DABF5F-2619-4170-BD2F-A7593EA46AD6}" destId="{7E7DC239-BCFE-4242-A014-BDC0EB8AB74D}" srcOrd="0" destOrd="1" presId="urn:microsoft.com/office/officeart/2018/5/layout/CenteredIconLabelDescriptionList"/>
    <dgm:cxn modelId="{0657EA6F-9E33-41A2-BE85-716E67345905}" type="presOf" srcId="{70EDA9D3-EB40-4576-880E-3ED3CD1DFDF2}" destId="{4FDEEE32-C2CE-4B33-A76C-E346F0B3B4D4}" srcOrd="0" destOrd="1" presId="urn:microsoft.com/office/officeart/2018/5/layout/CenteredIconLabelDescriptionList"/>
    <dgm:cxn modelId="{78B9D970-E8E4-4CA8-94C8-90881E928658}" srcId="{719CD9ED-B484-4A54-B150-BD9FE91CAE2D}" destId="{EED7281A-F9BE-4082-99F7-59FB4BE595D5}" srcOrd="0" destOrd="0" parTransId="{41072F4B-6803-478B-B641-18237BFF27F0}" sibTransId="{4815F138-A711-4184-AD46-CCB1F3A8DF6F}"/>
    <dgm:cxn modelId="{12CF9D73-4E5D-4EBE-8664-774155E17B9F}" srcId="{EED7281A-F9BE-4082-99F7-59FB4BE595D5}" destId="{31634252-7D8F-4F1C-ABC5-3F27F2502F41}" srcOrd="0" destOrd="0" parTransId="{19C6707E-6F16-4419-A52C-1BB6D7F136EA}" sibTransId="{040244E8-E9BF-4068-80BF-3CD1880A3DF9}"/>
    <dgm:cxn modelId="{E4F38E87-A0F1-4B2D-AF60-DCDF551DEB52}" srcId="{EED7281A-F9BE-4082-99F7-59FB4BE595D5}" destId="{F6A5DBF0-1794-4486-90E3-5122288BC846}" srcOrd="2" destOrd="0" parTransId="{ED0D5256-9592-4292-8AC2-5C7BBFD3A3B3}" sibTransId="{FB9CADED-7389-428D-B4E1-A6A31688AD7B}"/>
    <dgm:cxn modelId="{3A71948C-E931-4790-8B4B-0171EE90DA36}" srcId="{E55CEF9A-621D-4BEB-9508-E96D3B0544D3}" destId="{C3C73D36-2C39-43B8-8BFC-74A8AEBC28CB}" srcOrd="0" destOrd="0" parTransId="{83309402-99CC-405E-8C42-8838D9B15A77}" sibTransId="{71015EBB-8A54-418A-B276-AA4AE067025B}"/>
    <dgm:cxn modelId="{BFF87792-D7E2-487D-9299-5290B80F24B0}" type="presOf" srcId="{719CD9ED-B484-4A54-B150-BD9FE91CAE2D}" destId="{80891A68-6CA6-498A-9D66-6CD681434F95}" srcOrd="0" destOrd="0" presId="urn:microsoft.com/office/officeart/2018/5/layout/CenteredIconLabelDescriptionList"/>
    <dgm:cxn modelId="{2C647A96-D3C8-4200-9162-F256ECB60391}" srcId="{EED7281A-F9BE-4082-99F7-59FB4BE595D5}" destId="{07A8B156-35F8-4E87-8BC1-E022FCCC3281}" srcOrd="3" destOrd="0" parTransId="{9D0829C2-0E7F-48DE-BCDE-8F1762B467E5}" sibTransId="{E23768C2-B571-4925-9D33-3653F971D84C}"/>
    <dgm:cxn modelId="{7C0DF0A2-0281-47F5-8569-21E80A83B71C}" srcId="{EC3F06C4-B19B-481E-BB05-9EAD8D9BDF69}" destId="{C60BF83D-D8BB-474F-A21A-BDA0E0885A54}" srcOrd="0" destOrd="0" parTransId="{0950A99E-E514-4587-B197-E904D2EFA380}" sibTransId="{2DB66B8C-2B54-4FD9-9DA4-4C6E27DC935E}"/>
    <dgm:cxn modelId="{9B76C7B4-2833-4B72-9E35-E0556C4D9C10}" type="presOf" srcId="{31634252-7D8F-4F1C-ABC5-3F27F2502F41}" destId="{4FDEEE32-C2CE-4B33-A76C-E346F0B3B4D4}" srcOrd="0" destOrd="0" presId="urn:microsoft.com/office/officeart/2018/5/layout/CenteredIconLabelDescriptionList"/>
    <dgm:cxn modelId="{07F959B7-E37E-40E6-ADE5-27B899ED6092}" srcId="{719CD9ED-B484-4A54-B150-BD9FE91CAE2D}" destId="{EC3F06C4-B19B-481E-BB05-9EAD8D9BDF69}" srcOrd="3" destOrd="0" parTransId="{A5E481B4-818B-4ECC-ACDF-02AAEB7B7C9D}" sibTransId="{8DC7EA7C-38EB-4B7D-8B24-45BE6ABDAA50}"/>
    <dgm:cxn modelId="{1FAAA8C1-C281-431B-BD73-EDF222C5E77A}" type="presOf" srcId="{A69C3E93-FC7E-4100-8A52-03D57F2E6329}" destId="{C6BC3F13-BB7F-45E8-9313-756BB560CA3A}" srcOrd="0" destOrd="2" presId="urn:microsoft.com/office/officeart/2018/5/layout/CenteredIconLabelDescriptionList"/>
    <dgm:cxn modelId="{C09968CC-EA76-4150-ABEE-F4AAC463E793}" type="presOf" srcId="{E55CEF9A-621D-4BEB-9508-E96D3B0544D3}" destId="{FA9DD0E3-873F-470E-AA59-4004A1D13915}" srcOrd="0" destOrd="0" presId="urn:microsoft.com/office/officeart/2018/5/layout/CenteredIconLabelDescriptionList"/>
    <dgm:cxn modelId="{B1A8F8DF-B744-4FDF-8095-95B85BD2696E}" type="presOf" srcId="{C3C73D36-2C39-43B8-8BFC-74A8AEBC28CB}" destId="{7E7DC239-BCFE-4242-A014-BDC0EB8AB74D}" srcOrd="0" destOrd="0" presId="urn:microsoft.com/office/officeart/2018/5/layout/CenteredIconLabelDescriptionList"/>
    <dgm:cxn modelId="{7F5F09E0-5324-4A56-9A18-80CC33E8B2D3}" srcId="{E55CEF9A-621D-4BEB-9508-E96D3B0544D3}" destId="{88DABF5F-2619-4170-BD2F-A7593EA46AD6}" srcOrd="1" destOrd="0" parTransId="{682A34E4-7661-47E5-A783-C3C9576E1287}" sibTransId="{E22E1A87-1AE9-4F60-BB33-6D1041A684BA}"/>
    <dgm:cxn modelId="{FC5A1BE5-ED50-42F3-84B4-2B4B6F67104E}" srcId="{719CD9ED-B484-4A54-B150-BD9FE91CAE2D}" destId="{E55CEF9A-621D-4BEB-9508-E96D3B0544D3}" srcOrd="2" destOrd="0" parTransId="{AD355240-1773-45A8-98E3-429D40FB4D6E}" sibTransId="{0239FC59-48DE-4AFC-8355-6F4A4DB085F3}"/>
    <dgm:cxn modelId="{718A3DEB-C1FC-4549-8968-FEA6C10E4666}" type="presOf" srcId="{EED7281A-F9BE-4082-99F7-59FB4BE595D5}" destId="{34B836B3-BE36-48B7-8974-0F19142554F6}" srcOrd="0" destOrd="0" presId="urn:microsoft.com/office/officeart/2018/5/layout/CenteredIconLabelDescriptionList"/>
    <dgm:cxn modelId="{EE87EAFD-42A0-4028-B0B0-603BA584DB42}" type="presOf" srcId="{B6C45752-820F-43A9-9999-19CCE96A1273}" destId="{C6BC3F13-BB7F-45E8-9313-756BB560CA3A}" srcOrd="0" destOrd="1" presId="urn:microsoft.com/office/officeart/2018/5/layout/CenteredIconLabelDescriptionList"/>
    <dgm:cxn modelId="{5B1D3814-7407-4D9E-977A-05C96BF3EB4F}" type="presParOf" srcId="{80891A68-6CA6-498A-9D66-6CD681434F95}" destId="{C506201A-B7CB-49E6-A9CC-AB63F754FD60}" srcOrd="0" destOrd="0" presId="urn:microsoft.com/office/officeart/2018/5/layout/CenteredIconLabelDescriptionList"/>
    <dgm:cxn modelId="{A82A830F-E94F-478A-8F44-45CE0508F626}" type="presParOf" srcId="{C506201A-B7CB-49E6-A9CC-AB63F754FD60}" destId="{CCEC9873-D298-48FD-BE8A-584C204CB9F4}" srcOrd="0" destOrd="0" presId="urn:microsoft.com/office/officeart/2018/5/layout/CenteredIconLabelDescriptionList"/>
    <dgm:cxn modelId="{2FB4DCE0-087E-4F00-BF88-9AE7F33DAE97}" type="presParOf" srcId="{C506201A-B7CB-49E6-A9CC-AB63F754FD60}" destId="{4CAC8D45-D1BA-47A3-8488-6FF419E950D9}" srcOrd="1" destOrd="0" presId="urn:microsoft.com/office/officeart/2018/5/layout/CenteredIconLabelDescriptionList"/>
    <dgm:cxn modelId="{C2D3BEDD-1DF5-40E3-B161-CF73F29635D8}" type="presParOf" srcId="{C506201A-B7CB-49E6-A9CC-AB63F754FD60}" destId="{34B836B3-BE36-48B7-8974-0F19142554F6}" srcOrd="2" destOrd="0" presId="urn:microsoft.com/office/officeart/2018/5/layout/CenteredIconLabelDescriptionList"/>
    <dgm:cxn modelId="{DE52B940-DF1E-4896-82F9-093914C87F14}" type="presParOf" srcId="{C506201A-B7CB-49E6-A9CC-AB63F754FD60}" destId="{34378E83-5192-4142-BC65-E257D549157D}" srcOrd="3" destOrd="0" presId="urn:microsoft.com/office/officeart/2018/5/layout/CenteredIconLabelDescriptionList"/>
    <dgm:cxn modelId="{9F372888-6630-4ED3-9567-32A37BE4A916}" type="presParOf" srcId="{C506201A-B7CB-49E6-A9CC-AB63F754FD60}" destId="{4FDEEE32-C2CE-4B33-A76C-E346F0B3B4D4}" srcOrd="4" destOrd="0" presId="urn:microsoft.com/office/officeart/2018/5/layout/CenteredIconLabelDescriptionList"/>
    <dgm:cxn modelId="{C5C76664-5DDE-4D70-9B41-B8E08BC1061E}" type="presParOf" srcId="{80891A68-6CA6-498A-9D66-6CD681434F95}" destId="{AF4E3C65-B6AE-4B06-9BAE-FC6BCCA04CB6}" srcOrd="1" destOrd="0" presId="urn:microsoft.com/office/officeart/2018/5/layout/CenteredIconLabelDescriptionList"/>
    <dgm:cxn modelId="{38FBD0C7-DA67-48CF-8343-C4CAAA375AC4}" type="presParOf" srcId="{80891A68-6CA6-498A-9D66-6CD681434F95}" destId="{2E0ABA66-0E97-49F5-A75B-0A84B9AA5887}" srcOrd="2" destOrd="0" presId="urn:microsoft.com/office/officeart/2018/5/layout/CenteredIconLabelDescriptionList"/>
    <dgm:cxn modelId="{E6D65BDB-2874-440E-A35A-B74A034EEE65}" type="presParOf" srcId="{2E0ABA66-0E97-49F5-A75B-0A84B9AA5887}" destId="{BB8841D5-A014-407E-AC18-C0D89FC8C66F}" srcOrd="0" destOrd="0" presId="urn:microsoft.com/office/officeart/2018/5/layout/CenteredIconLabelDescriptionList"/>
    <dgm:cxn modelId="{C7A2F0A9-01B4-4DF9-9B6B-F5DA9640FBD6}" type="presParOf" srcId="{2E0ABA66-0E97-49F5-A75B-0A84B9AA5887}" destId="{E478778B-DCB2-4C4F-8F9B-239799CCC4A8}" srcOrd="1" destOrd="0" presId="urn:microsoft.com/office/officeart/2018/5/layout/CenteredIconLabelDescriptionList"/>
    <dgm:cxn modelId="{46F6C244-75E2-467E-B4F7-10F82005FE42}" type="presParOf" srcId="{2E0ABA66-0E97-49F5-A75B-0A84B9AA5887}" destId="{B434110D-2F7E-40E2-8771-15B43A5A04F7}" srcOrd="2" destOrd="0" presId="urn:microsoft.com/office/officeart/2018/5/layout/CenteredIconLabelDescriptionList"/>
    <dgm:cxn modelId="{760D8DF7-9E88-42A0-BBE7-DAD216162228}" type="presParOf" srcId="{2E0ABA66-0E97-49F5-A75B-0A84B9AA5887}" destId="{36DF49E3-5F24-4343-9958-2094A5128E6E}" srcOrd="3" destOrd="0" presId="urn:microsoft.com/office/officeart/2018/5/layout/CenteredIconLabelDescriptionList"/>
    <dgm:cxn modelId="{0CE63887-F9C7-4029-8081-203F6FE9C6DD}" type="presParOf" srcId="{2E0ABA66-0E97-49F5-A75B-0A84B9AA5887}" destId="{C6BC3F13-BB7F-45E8-9313-756BB560CA3A}" srcOrd="4" destOrd="0" presId="urn:microsoft.com/office/officeart/2018/5/layout/CenteredIconLabelDescriptionList"/>
    <dgm:cxn modelId="{56ED3C63-44B3-45B0-BC3D-90F4FAF45BE6}" type="presParOf" srcId="{80891A68-6CA6-498A-9D66-6CD681434F95}" destId="{46914455-F399-4E15-B9AC-8B380D42A2AE}" srcOrd="3" destOrd="0" presId="urn:microsoft.com/office/officeart/2018/5/layout/CenteredIconLabelDescriptionList"/>
    <dgm:cxn modelId="{05391017-A5AD-4BB1-BFAF-615FF9FA2C31}" type="presParOf" srcId="{80891A68-6CA6-498A-9D66-6CD681434F95}" destId="{936E53F6-0578-4D7C-B9CA-7B4821C29CC1}" srcOrd="4" destOrd="0" presId="urn:microsoft.com/office/officeart/2018/5/layout/CenteredIconLabelDescriptionList"/>
    <dgm:cxn modelId="{A8A17664-C797-4BF4-BB85-8D6FEC90DA6F}" type="presParOf" srcId="{936E53F6-0578-4D7C-B9CA-7B4821C29CC1}" destId="{1B79C014-FC65-4F6F-A95A-B41001CA7133}" srcOrd="0" destOrd="0" presId="urn:microsoft.com/office/officeart/2018/5/layout/CenteredIconLabelDescriptionList"/>
    <dgm:cxn modelId="{C4AE6EA9-F4A1-4744-A351-58DFCF10D35D}" type="presParOf" srcId="{936E53F6-0578-4D7C-B9CA-7B4821C29CC1}" destId="{F645B7A6-041A-4591-AE57-92E62236B7A4}" srcOrd="1" destOrd="0" presId="urn:microsoft.com/office/officeart/2018/5/layout/CenteredIconLabelDescriptionList"/>
    <dgm:cxn modelId="{0EC2B2E1-BD3B-48AA-A1BB-8C4EABE9EC5C}" type="presParOf" srcId="{936E53F6-0578-4D7C-B9CA-7B4821C29CC1}" destId="{FA9DD0E3-873F-470E-AA59-4004A1D13915}" srcOrd="2" destOrd="0" presId="urn:microsoft.com/office/officeart/2018/5/layout/CenteredIconLabelDescriptionList"/>
    <dgm:cxn modelId="{AF4FF19E-F795-4121-8E90-73D039C8E17F}" type="presParOf" srcId="{936E53F6-0578-4D7C-B9CA-7B4821C29CC1}" destId="{45C8A78D-AC3B-4118-B38E-0A469B7D4B4E}" srcOrd="3" destOrd="0" presId="urn:microsoft.com/office/officeart/2018/5/layout/CenteredIconLabelDescriptionList"/>
    <dgm:cxn modelId="{11FDFD57-AC12-4647-A118-541C0EC95630}" type="presParOf" srcId="{936E53F6-0578-4D7C-B9CA-7B4821C29CC1}" destId="{7E7DC239-BCFE-4242-A014-BDC0EB8AB74D}" srcOrd="4" destOrd="0" presId="urn:microsoft.com/office/officeart/2018/5/layout/CenteredIconLabelDescriptionList"/>
    <dgm:cxn modelId="{7D3BE4A3-3E1F-438D-8D8A-CD334AB9C698}" type="presParOf" srcId="{80891A68-6CA6-498A-9D66-6CD681434F95}" destId="{F642D4D7-DFE6-4D4E-BC2C-E84D7A0BAB31}" srcOrd="5" destOrd="0" presId="urn:microsoft.com/office/officeart/2018/5/layout/CenteredIconLabelDescriptionList"/>
    <dgm:cxn modelId="{966B90F7-43EC-4FF2-B0B7-56E1EB62E497}" type="presParOf" srcId="{80891A68-6CA6-498A-9D66-6CD681434F95}" destId="{2AAC3E77-DDB6-4E09-A3D7-FFE60F771B03}" srcOrd="6" destOrd="0" presId="urn:microsoft.com/office/officeart/2018/5/layout/CenteredIconLabelDescriptionList"/>
    <dgm:cxn modelId="{4C8E2354-3A89-43F1-81D4-888F785334B6}" type="presParOf" srcId="{2AAC3E77-DDB6-4E09-A3D7-FFE60F771B03}" destId="{870C0F45-9AF3-4415-A4C3-58215640A76C}" srcOrd="0" destOrd="0" presId="urn:microsoft.com/office/officeart/2018/5/layout/CenteredIconLabelDescriptionList"/>
    <dgm:cxn modelId="{7DE62CCD-A816-438D-BE1E-3FDE4E085010}" type="presParOf" srcId="{2AAC3E77-DDB6-4E09-A3D7-FFE60F771B03}" destId="{10F38F1A-DF5F-49A0-A8A6-6646380F7737}" srcOrd="1" destOrd="0" presId="urn:microsoft.com/office/officeart/2018/5/layout/CenteredIconLabelDescriptionList"/>
    <dgm:cxn modelId="{FEB55120-520A-4BA5-8299-342CC33BACF5}" type="presParOf" srcId="{2AAC3E77-DDB6-4E09-A3D7-FFE60F771B03}" destId="{C0D5A99D-54AA-47B9-A17E-C5A162B153F2}" srcOrd="2" destOrd="0" presId="urn:microsoft.com/office/officeart/2018/5/layout/CenteredIconLabelDescriptionList"/>
    <dgm:cxn modelId="{3A9A8B91-7865-4218-BC61-8C96740621B4}" type="presParOf" srcId="{2AAC3E77-DDB6-4E09-A3D7-FFE60F771B03}" destId="{A54553D9-9B72-42B7-B43C-F1278E0C0B22}" srcOrd="3" destOrd="0" presId="urn:microsoft.com/office/officeart/2018/5/layout/CenteredIconLabelDescriptionList"/>
    <dgm:cxn modelId="{F542878A-47C4-4C0D-B1CD-369DF9450269}" type="presParOf" srcId="{2AAC3E77-DDB6-4E09-A3D7-FFE60F771B03}" destId="{1AF731E0-DAFC-4CD3-9928-F58E15684970}"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34A7A1-88F7-47B0-BE5F-C9C3B301111D}"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7D8324E8-EE04-433D-AF30-47A6A37FE552}">
      <dgm:prSet/>
      <dgm:spPr/>
      <dgm:t>
        <a:bodyPr/>
        <a:lstStyle/>
        <a:p>
          <a:pPr>
            <a:defRPr b="1"/>
          </a:pPr>
          <a:r>
            <a:rPr lang="en-US"/>
            <a:t>Thank You !</a:t>
          </a:r>
        </a:p>
      </dgm:t>
    </dgm:pt>
    <dgm:pt modelId="{DC934810-8E38-4A02-9AE7-9378F935FC61}" type="parTrans" cxnId="{2EFC1D67-2BA5-402F-8E50-886C957F449F}">
      <dgm:prSet/>
      <dgm:spPr/>
      <dgm:t>
        <a:bodyPr/>
        <a:lstStyle/>
        <a:p>
          <a:endParaRPr lang="en-US"/>
        </a:p>
      </dgm:t>
    </dgm:pt>
    <dgm:pt modelId="{EA63ACA0-626D-45AC-B2F4-2DE2147585DD}" type="sibTrans" cxnId="{2EFC1D67-2BA5-402F-8E50-886C957F449F}">
      <dgm:prSet/>
      <dgm:spPr/>
      <dgm:t>
        <a:bodyPr/>
        <a:lstStyle/>
        <a:p>
          <a:endParaRPr lang="en-US"/>
        </a:p>
      </dgm:t>
    </dgm:pt>
    <dgm:pt modelId="{07BF40DB-663B-4687-9B0B-6A488DD2E1F0}">
      <dgm:prSet/>
      <dgm:spPr/>
      <dgm:t>
        <a:bodyPr/>
        <a:lstStyle/>
        <a:p>
          <a:pPr>
            <a:defRPr b="1"/>
          </a:pPr>
          <a:r>
            <a:rPr lang="en-US"/>
            <a:t>For any further query feel free to contact the following officials </a:t>
          </a:r>
        </a:p>
      </dgm:t>
    </dgm:pt>
    <dgm:pt modelId="{8B481010-B4A8-4862-8DB4-0BFB0CA61820}" type="parTrans" cxnId="{C2E455DA-CC70-4046-A199-C00F26B2C7E1}">
      <dgm:prSet/>
      <dgm:spPr/>
      <dgm:t>
        <a:bodyPr/>
        <a:lstStyle/>
        <a:p>
          <a:endParaRPr lang="en-US"/>
        </a:p>
      </dgm:t>
    </dgm:pt>
    <dgm:pt modelId="{5BE95BA2-CAC9-48EA-B2BA-56AF14E89259}" type="sibTrans" cxnId="{C2E455DA-CC70-4046-A199-C00F26B2C7E1}">
      <dgm:prSet/>
      <dgm:spPr/>
      <dgm:t>
        <a:bodyPr/>
        <a:lstStyle/>
        <a:p>
          <a:endParaRPr lang="en-US"/>
        </a:p>
      </dgm:t>
    </dgm:pt>
    <dgm:pt modelId="{DDD75893-1386-4C3D-B81E-60873FAFC373}">
      <dgm:prSet/>
      <dgm:spPr/>
      <dgm:t>
        <a:bodyPr/>
        <a:lstStyle/>
        <a:p>
          <a:r>
            <a:rPr lang="en-US"/>
            <a:t>Kalpesh Mehta(AGM) : </a:t>
          </a:r>
          <a:r>
            <a:rPr lang="en-IN" b="0" i="0">
              <a:hlinkClick xmlns:r="http://schemas.openxmlformats.org/officeDocument/2006/relationships" r:id="rId1"/>
            </a:rPr>
            <a:t>kalpesh.mehta@ifsca.gov.in</a:t>
          </a:r>
          <a:endParaRPr lang="en-US"/>
        </a:p>
      </dgm:t>
    </dgm:pt>
    <dgm:pt modelId="{5E3B6F5A-A66B-4BFD-AED8-E3FF1B4407A1}" type="parTrans" cxnId="{4AB653F1-75F2-43FB-AC5D-44D1121F81FD}">
      <dgm:prSet/>
      <dgm:spPr/>
      <dgm:t>
        <a:bodyPr/>
        <a:lstStyle/>
        <a:p>
          <a:endParaRPr lang="en-US"/>
        </a:p>
      </dgm:t>
    </dgm:pt>
    <dgm:pt modelId="{F239D6D8-9171-471D-95D7-B55AEE8C620D}" type="sibTrans" cxnId="{4AB653F1-75F2-43FB-AC5D-44D1121F81FD}">
      <dgm:prSet/>
      <dgm:spPr/>
      <dgm:t>
        <a:bodyPr/>
        <a:lstStyle/>
        <a:p>
          <a:endParaRPr lang="en-US"/>
        </a:p>
      </dgm:t>
    </dgm:pt>
    <dgm:pt modelId="{6966B30A-9C36-4568-AC7A-3CDDAC81A9FE}">
      <dgm:prSet/>
      <dgm:spPr/>
      <dgm:t>
        <a:bodyPr/>
        <a:lstStyle/>
        <a:p>
          <a:r>
            <a:rPr lang="en-US"/>
            <a:t>Harish Jhajharia(AM) : </a:t>
          </a:r>
          <a:r>
            <a:rPr lang="en-IN" b="0" i="0">
              <a:hlinkClick xmlns:r="http://schemas.openxmlformats.org/officeDocument/2006/relationships" r:id="rId2"/>
            </a:rPr>
            <a:t>harish.jhajharia@ifsca.gov.in</a:t>
          </a:r>
          <a:endParaRPr lang="en-US"/>
        </a:p>
      </dgm:t>
    </dgm:pt>
    <dgm:pt modelId="{639330E0-318D-4FEE-92AA-594AA54B8F9A}" type="parTrans" cxnId="{BBAFC324-6282-4B2B-9C78-7926144EED7F}">
      <dgm:prSet/>
      <dgm:spPr/>
      <dgm:t>
        <a:bodyPr/>
        <a:lstStyle/>
        <a:p>
          <a:endParaRPr lang="en-US"/>
        </a:p>
      </dgm:t>
    </dgm:pt>
    <dgm:pt modelId="{3F077C43-E060-46DC-9B36-04397C87ED1A}" type="sibTrans" cxnId="{BBAFC324-6282-4B2B-9C78-7926144EED7F}">
      <dgm:prSet/>
      <dgm:spPr/>
      <dgm:t>
        <a:bodyPr/>
        <a:lstStyle/>
        <a:p>
          <a:endParaRPr lang="en-US"/>
        </a:p>
      </dgm:t>
    </dgm:pt>
    <dgm:pt modelId="{C5D89E8E-594B-4B76-A1D4-F6F825C08AAB}" type="pres">
      <dgm:prSet presAssocID="{7234A7A1-88F7-47B0-BE5F-C9C3B301111D}" presName="root" presStyleCnt="0">
        <dgm:presLayoutVars>
          <dgm:dir/>
          <dgm:resizeHandles val="exact"/>
        </dgm:presLayoutVars>
      </dgm:prSet>
      <dgm:spPr/>
    </dgm:pt>
    <dgm:pt modelId="{B649D699-2257-4BF8-A40D-008CB012DA5C}" type="pres">
      <dgm:prSet presAssocID="{7D8324E8-EE04-433D-AF30-47A6A37FE552}" presName="compNode" presStyleCnt="0"/>
      <dgm:spPr/>
    </dgm:pt>
    <dgm:pt modelId="{81E96E7D-25EE-4D3F-BD72-4F172B4065B2}" type="pres">
      <dgm:prSet presAssocID="{7D8324E8-EE04-433D-AF30-47A6A37FE552}" presName="iconRect" presStyleLbl="node1" presStyleIdx="0"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unglasses Face with Solid Fill"/>
        </a:ext>
      </dgm:extLst>
    </dgm:pt>
    <dgm:pt modelId="{1CB23848-9F1B-4E0F-8D86-B1DEF131E054}" type="pres">
      <dgm:prSet presAssocID="{7D8324E8-EE04-433D-AF30-47A6A37FE552}" presName="iconSpace" presStyleCnt="0"/>
      <dgm:spPr/>
    </dgm:pt>
    <dgm:pt modelId="{2FCD4962-6819-4CDD-8485-57173E9A56B8}" type="pres">
      <dgm:prSet presAssocID="{7D8324E8-EE04-433D-AF30-47A6A37FE552}" presName="parTx" presStyleLbl="revTx" presStyleIdx="0" presStyleCnt="4">
        <dgm:presLayoutVars>
          <dgm:chMax val="0"/>
          <dgm:chPref val="0"/>
        </dgm:presLayoutVars>
      </dgm:prSet>
      <dgm:spPr/>
    </dgm:pt>
    <dgm:pt modelId="{F8D399D4-4408-499D-A3EC-B5C7AE787C67}" type="pres">
      <dgm:prSet presAssocID="{7D8324E8-EE04-433D-AF30-47A6A37FE552}" presName="txSpace" presStyleCnt="0"/>
      <dgm:spPr/>
    </dgm:pt>
    <dgm:pt modelId="{D5051272-B566-43A3-BB09-3375F96355FD}" type="pres">
      <dgm:prSet presAssocID="{7D8324E8-EE04-433D-AF30-47A6A37FE552}" presName="desTx" presStyleLbl="revTx" presStyleIdx="1" presStyleCnt="4">
        <dgm:presLayoutVars/>
      </dgm:prSet>
      <dgm:spPr/>
    </dgm:pt>
    <dgm:pt modelId="{6BA2876D-1A9C-49B7-9129-3316A3F3A1D9}" type="pres">
      <dgm:prSet presAssocID="{EA63ACA0-626D-45AC-B2F4-2DE2147585DD}" presName="sibTrans" presStyleCnt="0"/>
      <dgm:spPr/>
    </dgm:pt>
    <dgm:pt modelId="{AA817255-AEAF-4B14-A414-117B8B090417}" type="pres">
      <dgm:prSet presAssocID="{07BF40DB-663B-4687-9B0B-6A488DD2E1F0}" presName="compNode" presStyleCnt="0"/>
      <dgm:spPr/>
    </dgm:pt>
    <dgm:pt modelId="{1C4B5F9E-5B5A-4008-89A8-14099559BA25}" type="pres">
      <dgm:prSet presAssocID="{07BF40DB-663B-4687-9B0B-6A488DD2E1F0}" presName="iconRect" presStyleLbl="node1" presStyleIdx="1" presStyleCnt="2"/>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rogrammer"/>
        </a:ext>
      </dgm:extLst>
    </dgm:pt>
    <dgm:pt modelId="{23BD5E66-3EAF-4A29-8C77-BBC458BA5A96}" type="pres">
      <dgm:prSet presAssocID="{07BF40DB-663B-4687-9B0B-6A488DD2E1F0}" presName="iconSpace" presStyleCnt="0"/>
      <dgm:spPr/>
    </dgm:pt>
    <dgm:pt modelId="{BC0DD7F4-03AD-4872-9F8C-36FFA273B671}" type="pres">
      <dgm:prSet presAssocID="{07BF40DB-663B-4687-9B0B-6A488DD2E1F0}" presName="parTx" presStyleLbl="revTx" presStyleIdx="2" presStyleCnt="4">
        <dgm:presLayoutVars>
          <dgm:chMax val="0"/>
          <dgm:chPref val="0"/>
        </dgm:presLayoutVars>
      </dgm:prSet>
      <dgm:spPr/>
    </dgm:pt>
    <dgm:pt modelId="{5E199166-B236-46D7-89B9-A1A887F54EB3}" type="pres">
      <dgm:prSet presAssocID="{07BF40DB-663B-4687-9B0B-6A488DD2E1F0}" presName="txSpace" presStyleCnt="0"/>
      <dgm:spPr/>
    </dgm:pt>
    <dgm:pt modelId="{62FF7E8C-C40C-4541-A69A-4BDFB2193123}" type="pres">
      <dgm:prSet presAssocID="{07BF40DB-663B-4687-9B0B-6A488DD2E1F0}" presName="desTx" presStyleLbl="revTx" presStyleIdx="3" presStyleCnt="4">
        <dgm:presLayoutVars/>
      </dgm:prSet>
      <dgm:spPr/>
    </dgm:pt>
  </dgm:ptLst>
  <dgm:cxnLst>
    <dgm:cxn modelId="{DBD95E00-7C4F-4FE4-ABBA-DA141B4929B1}" type="presOf" srcId="{07BF40DB-663B-4687-9B0B-6A488DD2E1F0}" destId="{BC0DD7F4-03AD-4872-9F8C-36FFA273B671}" srcOrd="0" destOrd="0" presId="urn:microsoft.com/office/officeart/2018/5/layout/CenteredIconLabelDescriptionList"/>
    <dgm:cxn modelId="{FE1FEE15-7121-4158-944C-A2F82C24EEDC}" type="presOf" srcId="{7D8324E8-EE04-433D-AF30-47A6A37FE552}" destId="{2FCD4962-6819-4CDD-8485-57173E9A56B8}" srcOrd="0" destOrd="0" presId="urn:microsoft.com/office/officeart/2018/5/layout/CenteredIconLabelDescriptionList"/>
    <dgm:cxn modelId="{BBAFC324-6282-4B2B-9C78-7926144EED7F}" srcId="{07BF40DB-663B-4687-9B0B-6A488DD2E1F0}" destId="{6966B30A-9C36-4568-AC7A-3CDDAC81A9FE}" srcOrd="1" destOrd="0" parTransId="{639330E0-318D-4FEE-92AA-594AA54B8F9A}" sibTransId="{3F077C43-E060-46DC-9B36-04397C87ED1A}"/>
    <dgm:cxn modelId="{2EFC1D67-2BA5-402F-8E50-886C957F449F}" srcId="{7234A7A1-88F7-47B0-BE5F-C9C3B301111D}" destId="{7D8324E8-EE04-433D-AF30-47A6A37FE552}" srcOrd="0" destOrd="0" parTransId="{DC934810-8E38-4A02-9AE7-9378F935FC61}" sibTransId="{EA63ACA0-626D-45AC-B2F4-2DE2147585DD}"/>
    <dgm:cxn modelId="{61D86199-FFFD-4614-B139-C78E824A156F}" type="presOf" srcId="{6966B30A-9C36-4568-AC7A-3CDDAC81A9FE}" destId="{62FF7E8C-C40C-4541-A69A-4BDFB2193123}" srcOrd="0" destOrd="1" presId="urn:microsoft.com/office/officeart/2018/5/layout/CenteredIconLabelDescriptionList"/>
    <dgm:cxn modelId="{9483E49E-6668-4DBC-B73E-7DD029856B27}" type="presOf" srcId="{DDD75893-1386-4C3D-B81E-60873FAFC373}" destId="{62FF7E8C-C40C-4541-A69A-4BDFB2193123}" srcOrd="0" destOrd="0" presId="urn:microsoft.com/office/officeart/2018/5/layout/CenteredIconLabelDescriptionList"/>
    <dgm:cxn modelId="{3A1AE1B1-1788-4DAE-8BC6-625FFD2EA55B}" type="presOf" srcId="{7234A7A1-88F7-47B0-BE5F-C9C3B301111D}" destId="{C5D89E8E-594B-4B76-A1D4-F6F825C08AAB}" srcOrd="0" destOrd="0" presId="urn:microsoft.com/office/officeart/2018/5/layout/CenteredIconLabelDescriptionList"/>
    <dgm:cxn modelId="{C2E455DA-CC70-4046-A199-C00F26B2C7E1}" srcId="{7234A7A1-88F7-47B0-BE5F-C9C3B301111D}" destId="{07BF40DB-663B-4687-9B0B-6A488DD2E1F0}" srcOrd="1" destOrd="0" parTransId="{8B481010-B4A8-4862-8DB4-0BFB0CA61820}" sibTransId="{5BE95BA2-CAC9-48EA-B2BA-56AF14E89259}"/>
    <dgm:cxn modelId="{4AB653F1-75F2-43FB-AC5D-44D1121F81FD}" srcId="{07BF40DB-663B-4687-9B0B-6A488DD2E1F0}" destId="{DDD75893-1386-4C3D-B81E-60873FAFC373}" srcOrd="0" destOrd="0" parTransId="{5E3B6F5A-A66B-4BFD-AED8-E3FF1B4407A1}" sibTransId="{F239D6D8-9171-471D-95D7-B55AEE8C620D}"/>
    <dgm:cxn modelId="{DD436638-730A-4A94-BCA6-6B8236C11BBC}" type="presParOf" srcId="{C5D89E8E-594B-4B76-A1D4-F6F825C08AAB}" destId="{B649D699-2257-4BF8-A40D-008CB012DA5C}" srcOrd="0" destOrd="0" presId="urn:microsoft.com/office/officeart/2018/5/layout/CenteredIconLabelDescriptionList"/>
    <dgm:cxn modelId="{41CB5E55-6D95-4B50-B3BF-3445CBA4E3CB}" type="presParOf" srcId="{B649D699-2257-4BF8-A40D-008CB012DA5C}" destId="{81E96E7D-25EE-4D3F-BD72-4F172B4065B2}" srcOrd="0" destOrd="0" presId="urn:microsoft.com/office/officeart/2018/5/layout/CenteredIconLabelDescriptionList"/>
    <dgm:cxn modelId="{5C716DD7-56B6-4EB3-B477-0C95411BE76A}" type="presParOf" srcId="{B649D699-2257-4BF8-A40D-008CB012DA5C}" destId="{1CB23848-9F1B-4E0F-8D86-B1DEF131E054}" srcOrd="1" destOrd="0" presId="urn:microsoft.com/office/officeart/2018/5/layout/CenteredIconLabelDescriptionList"/>
    <dgm:cxn modelId="{969B51A0-8E9F-439D-A04A-7012776793E3}" type="presParOf" srcId="{B649D699-2257-4BF8-A40D-008CB012DA5C}" destId="{2FCD4962-6819-4CDD-8485-57173E9A56B8}" srcOrd="2" destOrd="0" presId="urn:microsoft.com/office/officeart/2018/5/layout/CenteredIconLabelDescriptionList"/>
    <dgm:cxn modelId="{0DE4444D-0668-4BC8-899D-382E7FB13BF5}" type="presParOf" srcId="{B649D699-2257-4BF8-A40D-008CB012DA5C}" destId="{F8D399D4-4408-499D-A3EC-B5C7AE787C67}" srcOrd="3" destOrd="0" presId="urn:microsoft.com/office/officeart/2018/5/layout/CenteredIconLabelDescriptionList"/>
    <dgm:cxn modelId="{AF04B5FD-E580-4150-A717-2F89A0D919D7}" type="presParOf" srcId="{B649D699-2257-4BF8-A40D-008CB012DA5C}" destId="{D5051272-B566-43A3-BB09-3375F96355FD}" srcOrd="4" destOrd="0" presId="urn:microsoft.com/office/officeart/2018/5/layout/CenteredIconLabelDescriptionList"/>
    <dgm:cxn modelId="{57C1BFC8-36EC-497C-84F3-48F64E39673F}" type="presParOf" srcId="{C5D89E8E-594B-4B76-A1D4-F6F825C08AAB}" destId="{6BA2876D-1A9C-49B7-9129-3316A3F3A1D9}" srcOrd="1" destOrd="0" presId="urn:microsoft.com/office/officeart/2018/5/layout/CenteredIconLabelDescriptionList"/>
    <dgm:cxn modelId="{EDD67875-743A-4A07-B373-4F9DC0745E80}" type="presParOf" srcId="{C5D89E8E-594B-4B76-A1D4-F6F825C08AAB}" destId="{AA817255-AEAF-4B14-A414-117B8B090417}" srcOrd="2" destOrd="0" presId="urn:microsoft.com/office/officeart/2018/5/layout/CenteredIconLabelDescriptionList"/>
    <dgm:cxn modelId="{1B013FC9-BACE-460A-BA1E-1940F2C89E9E}" type="presParOf" srcId="{AA817255-AEAF-4B14-A414-117B8B090417}" destId="{1C4B5F9E-5B5A-4008-89A8-14099559BA25}" srcOrd="0" destOrd="0" presId="urn:microsoft.com/office/officeart/2018/5/layout/CenteredIconLabelDescriptionList"/>
    <dgm:cxn modelId="{DD8222F0-5170-4803-8ABE-0FB929338EA8}" type="presParOf" srcId="{AA817255-AEAF-4B14-A414-117B8B090417}" destId="{23BD5E66-3EAF-4A29-8C77-BBC458BA5A96}" srcOrd="1" destOrd="0" presId="urn:microsoft.com/office/officeart/2018/5/layout/CenteredIconLabelDescriptionList"/>
    <dgm:cxn modelId="{8FD02A3C-C372-4A8F-A7A5-A9706BF590D7}" type="presParOf" srcId="{AA817255-AEAF-4B14-A414-117B8B090417}" destId="{BC0DD7F4-03AD-4872-9F8C-36FFA273B671}" srcOrd="2" destOrd="0" presId="urn:microsoft.com/office/officeart/2018/5/layout/CenteredIconLabelDescriptionList"/>
    <dgm:cxn modelId="{B784A134-7E85-4DAF-BA1B-54B1EB0DAA05}" type="presParOf" srcId="{AA817255-AEAF-4B14-A414-117B8B090417}" destId="{5E199166-B236-46D7-89B9-A1A887F54EB3}" srcOrd="3" destOrd="0" presId="urn:microsoft.com/office/officeart/2018/5/layout/CenteredIconLabelDescriptionList"/>
    <dgm:cxn modelId="{0ADF69DC-C2B0-4D6E-BCF5-599837694D66}" type="presParOf" srcId="{AA817255-AEAF-4B14-A414-117B8B090417}" destId="{62FF7E8C-C40C-4541-A69A-4BDFB2193123}"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EC9873-D298-48FD-BE8A-584C204CB9F4}">
      <dsp:nvSpPr>
        <dsp:cNvPr id="0" name=""/>
        <dsp:cNvSpPr/>
      </dsp:nvSpPr>
      <dsp:spPr>
        <a:xfrm>
          <a:off x="1085060" y="511281"/>
          <a:ext cx="753785" cy="7537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B836B3-BE36-48B7-8974-0F19142554F6}">
      <dsp:nvSpPr>
        <dsp:cNvPr id="0" name=""/>
        <dsp:cNvSpPr/>
      </dsp:nvSpPr>
      <dsp:spPr>
        <a:xfrm>
          <a:off x="385117" y="1451374"/>
          <a:ext cx="2153671" cy="434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b="1" kern="1200" dirty="0"/>
            <a:t>Tax efficiency </a:t>
          </a:r>
          <a:endParaRPr lang="en-US" sz="1400" kern="1200" dirty="0"/>
        </a:p>
      </dsp:txBody>
      <dsp:txXfrm>
        <a:off x="385117" y="1451374"/>
        <a:ext cx="2153671" cy="434099"/>
      </dsp:txXfrm>
    </dsp:sp>
    <dsp:sp modelId="{4FDEEE32-C2CE-4B33-A76C-E346F0B3B4D4}">
      <dsp:nvSpPr>
        <dsp:cNvPr id="0" name=""/>
        <dsp:cNvSpPr/>
      </dsp:nvSpPr>
      <dsp:spPr>
        <a:xfrm>
          <a:off x="2312" y="1972129"/>
          <a:ext cx="2919280" cy="28719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kern="1200" dirty="0"/>
            <a:t>10 year tax holiday </a:t>
          </a:r>
        </a:p>
        <a:p>
          <a:pPr marL="0" lvl="0" indent="0" algn="ctr" defTabSz="666750">
            <a:lnSpc>
              <a:spcPct val="100000"/>
            </a:lnSpc>
            <a:spcBef>
              <a:spcPct val="0"/>
            </a:spcBef>
            <a:spcAft>
              <a:spcPct val="35000"/>
            </a:spcAft>
            <a:buNone/>
          </a:pPr>
          <a:r>
            <a:rPr lang="en-US" sz="1500" kern="1200" dirty="0"/>
            <a:t>Zero rated tax on export of services</a:t>
          </a:r>
        </a:p>
        <a:p>
          <a:pPr marL="0" lvl="0" indent="0" algn="ctr" defTabSz="666750">
            <a:lnSpc>
              <a:spcPct val="100000"/>
            </a:lnSpc>
            <a:spcBef>
              <a:spcPct val="0"/>
            </a:spcBef>
            <a:spcAft>
              <a:spcPct val="35000"/>
            </a:spcAft>
            <a:buNone/>
          </a:pPr>
          <a:r>
            <a:rPr lang="en-US" sz="1500" kern="1200" dirty="0"/>
            <a:t>Customs Exemption for goods and services imported in SEZ</a:t>
          </a:r>
        </a:p>
        <a:p>
          <a:pPr marL="0" lvl="0" indent="0" algn="ctr" defTabSz="666750">
            <a:lnSpc>
              <a:spcPct val="100000"/>
            </a:lnSpc>
            <a:spcBef>
              <a:spcPct val="0"/>
            </a:spcBef>
            <a:spcAft>
              <a:spcPct val="35000"/>
            </a:spcAft>
            <a:buNone/>
          </a:pPr>
          <a:r>
            <a:rPr lang="en-US" sz="1500" kern="1200" dirty="0"/>
            <a:t>GST benefits </a:t>
          </a:r>
        </a:p>
      </dsp:txBody>
      <dsp:txXfrm>
        <a:off x="2312" y="1972129"/>
        <a:ext cx="2919280" cy="2871901"/>
      </dsp:txXfrm>
    </dsp:sp>
    <dsp:sp modelId="{BB8841D5-A014-407E-AC18-C0D89FC8C66F}">
      <dsp:nvSpPr>
        <dsp:cNvPr id="0" name=""/>
        <dsp:cNvSpPr/>
      </dsp:nvSpPr>
      <dsp:spPr>
        <a:xfrm>
          <a:off x="3998429" y="511281"/>
          <a:ext cx="753785" cy="75378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34110D-2F7E-40E2-8771-15B43A5A04F7}">
      <dsp:nvSpPr>
        <dsp:cNvPr id="0" name=""/>
        <dsp:cNvSpPr/>
      </dsp:nvSpPr>
      <dsp:spPr>
        <a:xfrm>
          <a:off x="3298486" y="1451374"/>
          <a:ext cx="2153671" cy="434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b="1" kern="1200" dirty="0"/>
            <a:t>Gujarat IT/</a:t>
          </a:r>
          <a:r>
            <a:rPr lang="en-US" sz="1400" b="1" kern="1200" dirty="0" err="1"/>
            <a:t>ITes</a:t>
          </a:r>
          <a:r>
            <a:rPr lang="en-US" sz="1400" b="1" kern="1200" dirty="0"/>
            <a:t> Policy and GCC Policy</a:t>
          </a:r>
          <a:endParaRPr lang="en-US" sz="1400" kern="1200" dirty="0"/>
        </a:p>
      </dsp:txBody>
      <dsp:txXfrm>
        <a:off x="3298486" y="1451374"/>
        <a:ext cx="2153671" cy="434099"/>
      </dsp:txXfrm>
    </dsp:sp>
    <dsp:sp modelId="{C6BC3F13-BB7F-45E8-9313-756BB560CA3A}">
      <dsp:nvSpPr>
        <dsp:cNvPr id="0" name=""/>
        <dsp:cNvSpPr/>
      </dsp:nvSpPr>
      <dsp:spPr>
        <a:xfrm>
          <a:off x="3298486" y="1972129"/>
          <a:ext cx="2153671" cy="28719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kern="1200" dirty="0">
              <a:solidFill>
                <a:prstClr val="black">
                  <a:hueOff val="0"/>
                  <a:satOff val="0"/>
                  <a:lumOff val="0"/>
                  <a:alphaOff val="0"/>
                </a:prstClr>
              </a:solidFill>
              <a:latin typeface="Calibri" panose="020F0502020204030204"/>
              <a:ea typeface="+mn-ea"/>
              <a:cs typeface="+mn-cs"/>
            </a:rPr>
            <a:t>Capex Support*</a:t>
          </a:r>
        </a:p>
        <a:p>
          <a:pPr marL="0" lvl="0" indent="0" algn="ctr" defTabSz="666750">
            <a:lnSpc>
              <a:spcPct val="100000"/>
            </a:lnSpc>
            <a:spcBef>
              <a:spcPct val="0"/>
            </a:spcBef>
            <a:spcAft>
              <a:spcPct val="35000"/>
            </a:spcAft>
            <a:buNone/>
          </a:pPr>
          <a:r>
            <a:rPr lang="en-US" sz="1500" kern="1200" dirty="0" err="1">
              <a:solidFill>
                <a:prstClr val="black">
                  <a:hueOff val="0"/>
                  <a:satOff val="0"/>
                  <a:lumOff val="0"/>
                  <a:alphaOff val="0"/>
                </a:prstClr>
              </a:solidFill>
              <a:latin typeface="Calibri" panose="020F0502020204030204"/>
              <a:ea typeface="+mn-ea"/>
              <a:cs typeface="+mn-cs"/>
            </a:rPr>
            <a:t>Opex</a:t>
          </a:r>
          <a:r>
            <a:rPr lang="en-US" sz="1500" kern="1200" dirty="0">
              <a:solidFill>
                <a:prstClr val="black">
                  <a:hueOff val="0"/>
                  <a:satOff val="0"/>
                  <a:lumOff val="0"/>
                  <a:alphaOff val="0"/>
                </a:prstClr>
              </a:solidFill>
              <a:latin typeface="Calibri" panose="020F0502020204030204"/>
              <a:ea typeface="+mn-ea"/>
              <a:cs typeface="+mn-cs"/>
            </a:rPr>
            <a:t> Support**</a:t>
          </a:r>
        </a:p>
        <a:p>
          <a:pPr marL="0" lvl="0" indent="0" algn="ctr" defTabSz="666750">
            <a:lnSpc>
              <a:spcPct val="100000"/>
            </a:lnSpc>
            <a:spcBef>
              <a:spcPct val="0"/>
            </a:spcBef>
            <a:spcAft>
              <a:spcPct val="35000"/>
            </a:spcAft>
            <a:buNone/>
          </a:pPr>
          <a:r>
            <a:rPr lang="en-US" sz="1500" kern="1200" dirty="0">
              <a:solidFill>
                <a:prstClr val="black">
                  <a:hueOff val="0"/>
                  <a:satOff val="0"/>
                  <a:lumOff val="0"/>
                  <a:alphaOff val="0"/>
                </a:prstClr>
              </a:solidFill>
              <a:latin typeface="Calibri" panose="020F0502020204030204"/>
              <a:ea typeface="+mn-ea"/>
              <a:cs typeface="+mn-cs"/>
            </a:rPr>
            <a:t>Employee generation incentive </a:t>
          </a:r>
        </a:p>
      </dsp:txBody>
      <dsp:txXfrm>
        <a:off x="3298486" y="1972129"/>
        <a:ext cx="2153671" cy="2871901"/>
      </dsp:txXfrm>
    </dsp:sp>
    <dsp:sp modelId="{1B79C014-FC65-4F6F-A95A-B41001CA7133}">
      <dsp:nvSpPr>
        <dsp:cNvPr id="0" name=""/>
        <dsp:cNvSpPr/>
      </dsp:nvSpPr>
      <dsp:spPr>
        <a:xfrm>
          <a:off x="6528994" y="511281"/>
          <a:ext cx="753785" cy="75378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9DD0E3-873F-470E-AA59-4004A1D13915}">
      <dsp:nvSpPr>
        <dsp:cNvPr id="0" name=""/>
        <dsp:cNvSpPr/>
      </dsp:nvSpPr>
      <dsp:spPr>
        <a:xfrm>
          <a:off x="5829050" y="1451374"/>
          <a:ext cx="2153671" cy="434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IN" sz="1400" b="1" kern="1200"/>
            <a:t>Talent Advantage </a:t>
          </a:r>
          <a:endParaRPr lang="en-US" sz="1400" kern="1200"/>
        </a:p>
      </dsp:txBody>
      <dsp:txXfrm>
        <a:off x="5829050" y="1451374"/>
        <a:ext cx="2153671" cy="434099"/>
      </dsp:txXfrm>
    </dsp:sp>
    <dsp:sp modelId="{7E7DC239-BCFE-4242-A014-BDC0EB8AB74D}">
      <dsp:nvSpPr>
        <dsp:cNvPr id="0" name=""/>
        <dsp:cNvSpPr/>
      </dsp:nvSpPr>
      <dsp:spPr>
        <a:xfrm>
          <a:off x="5829050" y="1972129"/>
          <a:ext cx="2153671" cy="28719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IN" sz="1500" kern="1200" dirty="0">
              <a:solidFill>
                <a:prstClr val="black">
                  <a:hueOff val="0"/>
                  <a:satOff val="0"/>
                  <a:lumOff val="0"/>
                  <a:alphaOff val="0"/>
                </a:prstClr>
              </a:solidFill>
              <a:latin typeface="Calibri" panose="020F0502020204030204"/>
              <a:ea typeface="+mn-ea"/>
              <a:cs typeface="+mn-cs"/>
            </a:rPr>
            <a:t>Gujarat and neighbouring states have high CA, CS, CWA talent</a:t>
          </a:r>
          <a:endParaRPr lang="en-US" sz="1500" kern="1200" dirty="0">
            <a:solidFill>
              <a:prstClr val="black">
                <a:hueOff val="0"/>
                <a:satOff val="0"/>
                <a:lumOff val="0"/>
                <a:alphaOff val="0"/>
              </a:prstClr>
            </a:solidFill>
            <a:latin typeface="Calibri" panose="020F0502020204030204"/>
            <a:ea typeface="+mn-ea"/>
            <a:cs typeface="+mn-cs"/>
          </a:endParaRPr>
        </a:p>
        <a:p>
          <a:pPr marL="0" lvl="0" indent="0" algn="ctr" defTabSz="666750">
            <a:lnSpc>
              <a:spcPct val="100000"/>
            </a:lnSpc>
            <a:spcBef>
              <a:spcPct val="0"/>
            </a:spcBef>
            <a:spcAft>
              <a:spcPct val="35000"/>
            </a:spcAft>
            <a:buNone/>
          </a:pPr>
          <a:r>
            <a:rPr lang="en-IN" sz="1500" kern="1200" dirty="0">
              <a:solidFill>
                <a:prstClr val="black">
                  <a:hueOff val="0"/>
                  <a:satOff val="0"/>
                  <a:lumOff val="0"/>
                  <a:alphaOff val="0"/>
                </a:prstClr>
              </a:solidFill>
              <a:latin typeface="Calibri" panose="020F0502020204030204"/>
              <a:ea typeface="+mn-ea"/>
              <a:cs typeface="+mn-cs"/>
            </a:rPr>
            <a:t>Knowledge corridor around GIFT City- Deakin University, </a:t>
          </a:r>
          <a:r>
            <a:rPr lang="en-IN" sz="1500" kern="1200" dirty="0" err="1">
              <a:solidFill>
                <a:prstClr val="black">
                  <a:hueOff val="0"/>
                  <a:satOff val="0"/>
                  <a:lumOff val="0"/>
                  <a:alphaOff val="0"/>
                </a:prstClr>
              </a:solidFill>
              <a:latin typeface="Calibri" panose="020F0502020204030204"/>
              <a:ea typeface="+mn-ea"/>
              <a:cs typeface="+mn-cs"/>
            </a:rPr>
            <a:t>UoW</a:t>
          </a:r>
          <a:r>
            <a:rPr lang="en-IN" sz="1500" kern="1200" dirty="0">
              <a:solidFill>
                <a:prstClr val="black">
                  <a:hueOff val="0"/>
                  <a:satOff val="0"/>
                  <a:lumOff val="0"/>
                  <a:alphaOff val="0"/>
                </a:prstClr>
              </a:solidFill>
              <a:latin typeface="Calibri" panose="020F0502020204030204"/>
              <a:ea typeface="+mn-ea"/>
              <a:cs typeface="+mn-cs"/>
            </a:rPr>
            <a:t>, IIFT, IIM-Ahmedabad, IIT-Gandhinagar, Gujarat Technical University, Gujarat University, Ahmedabad University, MICA, etc. </a:t>
          </a:r>
          <a:endParaRPr lang="en-US" sz="1500" kern="1200" dirty="0">
            <a:solidFill>
              <a:prstClr val="black">
                <a:hueOff val="0"/>
                <a:satOff val="0"/>
                <a:lumOff val="0"/>
                <a:alphaOff val="0"/>
              </a:prstClr>
            </a:solidFill>
            <a:latin typeface="Calibri" panose="020F0502020204030204"/>
            <a:ea typeface="+mn-ea"/>
            <a:cs typeface="+mn-cs"/>
          </a:endParaRPr>
        </a:p>
      </dsp:txBody>
      <dsp:txXfrm>
        <a:off x="5829050" y="1972129"/>
        <a:ext cx="2153671" cy="2871901"/>
      </dsp:txXfrm>
    </dsp:sp>
    <dsp:sp modelId="{870C0F45-9AF3-4415-A4C3-58215640A76C}">
      <dsp:nvSpPr>
        <dsp:cNvPr id="0" name=""/>
        <dsp:cNvSpPr/>
      </dsp:nvSpPr>
      <dsp:spPr>
        <a:xfrm>
          <a:off x="9059558" y="511281"/>
          <a:ext cx="753785" cy="75378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D5A99D-54AA-47B9-A17E-C5A162B153F2}">
      <dsp:nvSpPr>
        <dsp:cNvPr id="0" name=""/>
        <dsp:cNvSpPr/>
      </dsp:nvSpPr>
      <dsp:spPr>
        <a:xfrm>
          <a:off x="8359615" y="1451374"/>
          <a:ext cx="2153671" cy="434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IN" sz="1400" b="1" kern="1200"/>
            <a:t>Operate under a unified financial regulator, IFSCA</a:t>
          </a:r>
          <a:endParaRPr lang="en-US" sz="1400" kern="1200"/>
        </a:p>
      </dsp:txBody>
      <dsp:txXfrm>
        <a:off x="8359615" y="1451374"/>
        <a:ext cx="2153671" cy="434099"/>
      </dsp:txXfrm>
    </dsp:sp>
    <dsp:sp modelId="{1AF731E0-DAFC-4CD3-9928-F58E15684970}">
      <dsp:nvSpPr>
        <dsp:cNvPr id="0" name=""/>
        <dsp:cNvSpPr/>
      </dsp:nvSpPr>
      <dsp:spPr>
        <a:xfrm>
          <a:off x="8359615" y="1972129"/>
          <a:ext cx="2153671" cy="28719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IN" sz="1500" kern="1200" dirty="0">
              <a:solidFill>
                <a:prstClr val="black">
                  <a:hueOff val="0"/>
                  <a:satOff val="0"/>
                  <a:lumOff val="0"/>
                  <a:alphaOff val="0"/>
                </a:prstClr>
              </a:solidFill>
              <a:latin typeface="Calibri" panose="020F0502020204030204"/>
              <a:ea typeface="+mn-ea"/>
              <a:cs typeface="+mn-cs"/>
            </a:rPr>
            <a:t>Enhance global appeal and attraction for BATF Services.</a:t>
          </a:r>
          <a:endParaRPr lang="en-US" sz="1500" kern="1200" dirty="0">
            <a:solidFill>
              <a:prstClr val="black">
                <a:hueOff val="0"/>
                <a:satOff val="0"/>
                <a:lumOff val="0"/>
                <a:alphaOff val="0"/>
              </a:prstClr>
            </a:solidFill>
            <a:latin typeface="Calibri" panose="020F0502020204030204"/>
            <a:ea typeface="+mn-ea"/>
            <a:cs typeface="+mn-cs"/>
          </a:endParaRPr>
        </a:p>
      </dsp:txBody>
      <dsp:txXfrm>
        <a:off x="8359615" y="1972129"/>
        <a:ext cx="2153671" cy="28719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E96E7D-25EE-4D3F-BD72-4F172B4065B2}">
      <dsp:nvSpPr>
        <dsp:cNvPr id="0" name=""/>
        <dsp:cNvSpPr/>
      </dsp:nvSpPr>
      <dsp:spPr>
        <a:xfrm>
          <a:off x="2252725" y="368265"/>
          <a:ext cx="1512000" cy="1512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FCD4962-6819-4CDD-8485-57173E9A56B8}">
      <dsp:nvSpPr>
        <dsp:cNvPr id="0" name=""/>
        <dsp:cNvSpPr/>
      </dsp:nvSpPr>
      <dsp:spPr>
        <a:xfrm>
          <a:off x="848725" y="2027373"/>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90000"/>
            </a:lnSpc>
            <a:spcBef>
              <a:spcPct val="0"/>
            </a:spcBef>
            <a:spcAft>
              <a:spcPct val="35000"/>
            </a:spcAft>
            <a:buNone/>
            <a:defRPr b="1"/>
          </a:pPr>
          <a:r>
            <a:rPr lang="en-US" sz="2300" kern="1200"/>
            <a:t>Thank You !</a:t>
          </a:r>
        </a:p>
      </dsp:txBody>
      <dsp:txXfrm>
        <a:off x="848725" y="2027373"/>
        <a:ext cx="4320000" cy="648000"/>
      </dsp:txXfrm>
    </dsp:sp>
    <dsp:sp modelId="{D5051272-B566-43A3-BB09-3375F96355FD}">
      <dsp:nvSpPr>
        <dsp:cNvPr id="0" name=""/>
        <dsp:cNvSpPr/>
      </dsp:nvSpPr>
      <dsp:spPr>
        <a:xfrm>
          <a:off x="848725" y="2743796"/>
          <a:ext cx="4320000" cy="1045602"/>
        </a:xfrm>
        <a:prstGeom prst="rect">
          <a:avLst/>
        </a:prstGeom>
        <a:noFill/>
        <a:ln>
          <a:noFill/>
        </a:ln>
        <a:effectLst/>
      </dsp:spPr>
      <dsp:style>
        <a:lnRef idx="0">
          <a:scrgbClr r="0" g="0" b="0"/>
        </a:lnRef>
        <a:fillRef idx="0">
          <a:scrgbClr r="0" g="0" b="0"/>
        </a:fillRef>
        <a:effectRef idx="0">
          <a:scrgbClr r="0" g="0" b="0"/>
        </a:effectRef>
        <a:fontRef idx="minor"/>
      </dsp:style>
    </dsp:sp>
    <dsp:sp modelId="{1C4B5F9E-5B5A-4008-89A8-14099559BA25}">
      <dsp:nvSpPr>
        <dsp:cNvPr id="0" name=""/>
        <dsp:cNvSpPr/>
      </dsp:nvSpPr>
      <dsp:spPr>
        <a:xfrm>
          <a:off x="7328725" y="368265"/>
          <a:ext cx="1512000" cy="1512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C0DD7F4-03AD-4872-9F8C-36FFA273B671}">
      <dsp:nvSpPr>
        <dsp:cNvPr id="0" name=""/>
        <dsp:cNvSpPr/>
      </dsp:nvSpPr>
      <dsp:spPr>
        <a:xfrm>
          <a:off x="5924725" y="2027373"/>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90000"/>
            </a:lnSpc>
            <a:spcBef>
              <a:spcPct val="0"/>
            </a:spcBef>
            <a:spcAft>
              <a:spcPct val="35000"/>
            </a:spcAft>
            <a:buNone/>
            <a:defRPr b="1"/>
          </a:pPr>
          <a:r>
            <a:rPr lang="en-US" sz="2300" kern="1200"/>
            <a:t>For any further query feel free to contact the following officials </a:t>
          </a:r>
        </a:p>
      </dsp:txBody>
      <dsp:txXfrm>
        <a:off x="5924725" y="2027373"/>
        <a:ext cx="4320000" cy="648000"/>
      </dsp:txXfrm>
    </dsp:sp>
    <dsp:sp modelId="{62FF7E8C-C40C-4541-A69A-4BDFB2193123}">
      <dsp:nvSpPr>
        <dsp:cNvPr id="0" name=""/>
        <dsp:cNvSpPr/>
      </dsp:nvSpPr>
      <dsp:spPr>
        <a:xfrm>
          <a:off x="5924725" y="2743796"/>
          <a:ext cx="4320000" cy="10456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en-US" sz="1700" kern="1200"/>
            <a:t>Kalpesh Mehta(AGM) : </a:t>
          </a:r>
          <a:r>
            <a:rPr lang="en-IN" sz="1700" b="0" i="0" kern="1200">
              <a:hlinkClick xmlns:r="http://schemas.openxmlformats.org/officeDocument/2006/relationships" r:id="rId5"/>
            </a:rPr>
            <a:t>kalpesh.mehta@ifsca.gov.in</a:t>
          </a:r>
          <a:endParaRPr lang="en-US" sz="1700" kern="1200"/>
        </a:p>
        <a:p>
          <a:pPr marL="0" lvl="0" indent="0" algn="ctr" defTabSz="755650">
            <a:lnSpc>
              <a:spcPct val="90000"/>
            </a:lnSpc>
            <a:spcBef>
              <a:spcPct val="0"/>
            </a:spcBef>
            <a:spcAft>
              <a:spcPct val="35000"/>
            </a:spcAft>
            <a:buNone/>
          </a:pPr>
          <a:r>
            <a:rPr lang="en-US" sz="1700" kern="1200"/>
            <a:t>Harish Jhajharia(AM) : </a:t>
          </a:r>
          <a:r>
            <a:rPr lang="en-IN" sz="1700" b="0" i="0" kern="1200">
              <a:hlinkClick xmlns:r="http://schemas.openxmlformats.org/officeDocument/2006/relationships" r:id="rId6"/>
            </a:rPr>
            <a:t>harish.jhajharia@ifsca.gov.in</a:t>
          </a:r>
          <a:endParaRPr lang="en-US" sz="1700" kern="1200"/>
        </a:p>
      </dsp:txBody>
      <dsp:txXfrm>
        <a:off x="5924725" y="2743796"/>
        <a:ext cx="4320000" cy="1045602"/>
      </dsp:txXfrm>
    </dsp:sp>
  </dsp:spTree>
</dsp:drawing>
</file>

<file path=ppt/diagrams/layout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F84C95F-4E83-721A-30F3-BDE8FB5EDB49}"/>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9373A28C-5FF3-6B1A-60E2-CB1E216D3A73}"/>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F9D1C4C6-94E3-4697-893B-FC326FB970BC}" type="datetimeFigureOut">
              <a:rPr lang="en-IN" smtClean="0"/>
              <a:t>18-07-2025</a:t>
            </a:fld>
            <a:endParaRPr lang="en-IN"/>
          </a:p>
        </p:txBody>
      </p:sp>
      <p:sp>
        <p:nvSpPr>
          <p:cNvPr id="4" name="Footer Placeholder 3">
            <a:extLst>
              <a:ext uri="{FF2B5EF4-FFF2-40B4-BE49-F238E27FC236}">
                <a16:creationId xmlns:a16="http://schemas.microsoft.com/office/drawing/2014/main" id="{92531138-AA36-D2F5-7914-4DC96397E942}"/>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F8A7870B-3250-F1C3-5ADF-90F86D17D234}"/>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C2A4C9D6-5845-4BF3-ACE3-0BBC8A83FFD5}" type="slidenum">
              <a:rPr lang="en-IN" smtClean="0"/>
              <a:t>‹#›</a:t>
            </a:fld>
            <a:endParaRPr lang="en-IN"/>
          </a:p>
        </p:txBody>
      </p:sp>
    </p:spTree>
    <p:extLst>
      <p:ext uri="{BB962C8B-B14F-4D97-AF65-F5344CB8AC3E}">
        <p14:creationId xmlns:p14="http://schemas.microsoft.com/office/powerpoint/2010/main" val="55854143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949788" cy="498692"/>
          </a:xfrm>
          <a:prstGeom prst="rect">
            <a:avLst/>
          </a:prstGeom>
        </p:spPr>
        <p:txBody>
          <a:bodyPr vert="horz" lIns="92237" tIns="46118" rIns="92237" bIns="46118" rtlCol="0"/>
          <a:lstStyle>
            <a:lvl1pPr algn="l">
              <a:defRPr sz="1200"/>
            </a:lvl1pPr>
          </a:lstStyle>
          <a:p>
            <a:endParaRPr lang="en-IN"/>
          </a:p>
        </p:txBody>
      </p:sp>
      <p:sp>
        <p:nvSpPr>
          <p:cNvPr id="3" name="Date Placeholder 2"/>
          <p:cNvSpPr>
            <a:spLocks noGrp="1"/>
          </p:cNvSpPr>
          <p:nvPr>
            <p:ph type="dt" idx="1"/>
          </p:nvPr>
        </p:nvSpPr>
        <p:spPr>
          <a:xfrm>
            <a:off x="3855837" y="3"/>
            <a:ext cx="2949788" cy="498692"/>
          </a:xfrm>
          <a:prstGeom prst="rect">
            <a:avLst/>
          </a:prstGeom>
        </p:spPr>
        <p:txBody>
          <a:bodyPr vert="horz" lIns="92237" tIns="46118" rIns="92237" bIns="46118" rtlCol="0"/>
          <a:lstStyle>
            <a:lvl1pPr algn="r">
              <a:defRPr sz="1200"/>
            </a:lvl1pPr>
          </a:lstStyle>
          <a:p>
            <a:fld id="{F5DC858F-7F2B-4EF8-BC18-A34043FDA377}" type="datetimeFigureOut">
              <a:rPr lang="en-IN" smtClean="0"/>
              <a:t>18-07-2025</a:t>
            </a:fld>
            <a:endParaRPr lang="en-IN"/>
          </a:p>
        </p:txBody>
      </p:sp>
      <p:sp>
        <p:nvSpPr>
          <p:cNvPr id="4" name="Slide Image Placeholder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2237" tIns="46118" rIns="92237" bIns="46118" rtlCol="0" anchor="ctr"/>
          <a:lstStyle/>
          <a:p>
            <a:endParaRPr lang="en-IN"/>
          </a:p>
        </p:txBody>
      </p:sp>
      <p:sp>
        <p:nvSpPr>
          <p:cNvPr id="5" name="Notes Placeholder 4"/>
          <p:cNvSpPr>
            <a:spLocks noGrp="1"/>
          </p:cNvSpPr>
          <p:nvPr>
            <p:ph type="body" sz="quarter" idx="3"/>
          </p:nvPr>
        </p:nvSpPr>
        <p:spPr>
          <a:xfrm>
            <a:off x="680721" y="4783309"/>
            <a:ext cx="5445760" cy="3913615"/>
          </a:xfrm>
          <a:prstGeom prst="rect">
            <a:avLst/>
          </a:prstGeom>
        </p:spPr>
        <p:txBody>
          <a:bodyPr vert="horz" lIns="92237" tIns="46118" rIns="92237" bIns="461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1" y="9440648"/>
            <a:ext cx="2949788" cy="498691"/>
          </a:xfrm>
          <a:prstGeom prst="rect">
            <a:avLst/>
          </a:prstGeom>
        </p:spPr>
        <p:txBody>
          <a:bodyPr vert="horz" lIns="92237" tIns="46118" rIns="92237" bIns="46118" rtlCol="0" anchor="b"/>
          <a:lstStyle>
            <a:lvl1pPr algn="l">
              <a:defRPr sz="1200"/>
            </a:lvl1pPr>
          </a:lstStyle>
          <a:p>
            <a:endParaRPr lang="en-IN"/>
          </a:p>
        </p:txBody>
      </p:sp>
      <p:sp>
        <p:nvSpPr>
          <p:cNvPr id="7" name="Slide Number Placeholder 6"/>
          <p:cNvSpPr>
            <a:spLocks noGrp="1"/>
          </p:cNvSpPr>
          <p:nvPr>
            <p:ph type="sldNum" sz="quarter" idx="5"/>
          </p:nvPr>
        </p:nvSpPr>
        <p:spPr>
          <a:xfrm>
            <a:off x="3855837" y="9440648"/>
            <a:ext cx="2949788" cy="498691"/>
          </a:xfrm>
          <a:prstGeom prst="rect">
            <a:avLst/>
          </a:prstGeom>
        </p:spPr>
        <p:txBody>
          <a:bodyPr vert="horz" lIns="92237" tIns="46118" rIns="92237" bIns="46118" rtlCol="0" anchor="b"/>
          <a:lstStyle>
            <a:lvl1pPr algn="r">
              <a:defRPr sz="1200"/>
            </a:lvl1pPr>
          </a:lstStyle>
          <a:p>
            <a:fld id="{8E65324D-F4C9-43BE-BA92-8E7A9A1F123D}" type="slidenum">
              <a:rPr lang="en-IN" smtClean="0"/>
              <a:t>‹#›</a:t>
            </a:fld>
            <a:endParaRPr lang="en-IN"/>
          </a:p>
        </p:txBody>
      </p:sp>
    </p:spTree>
    <p:extLst>
      <p:ext uri="{BB962C8B-B14F-4D97-AF65-F5344CB8AC3E}">
        <p14:creationId xmlns:p14="http://schemas.microsoft.com/office/powerpoint/2010/main" val="185683218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2c9720a5005_0_226:notes"/>
          <p:cNvSpPr>
            <a:spLocks noGrp="1" noRot="1" noChangeAspect="1"/>
          </p:cNvSpPr>
          <p:nvPr>
            <p:ph type="sldImg" idx="2"/>
          </p:nvPr>
        </p:nvSpPr>
        <p:spPr>
          <a:xfrm>
            <a:off x="-1166813" y="0"/>
            <a:ext cx="5334001" cy="300037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48" name="Google Shape;148;g2c9720a5005_0_226:notes"/>
          <p:cNvSpPr txBox="1">
            <a:spLocks noGrp="1"/>
          </p:cNvSpPr>
          <p:nvPr>
            <p:ph type="body" idx="1"/>
          </p:nvPr>
        </p:nvSpPr>
        <p:spPr>
          <a:xfrm>
            <a:off x="0" y="0"/>
            <a:ext cx="3000000" cy="3000000"/>
          </a:xfrm>
          <a:prstGeom prst="rect">
            <a:avLst/>
          </a:prstGeom>
          <a:noFill/>
          <a:ln>
            <a:noFill/>
          </a:ln>
        </p:spPr>
        <p:txBody>
          <a:bodyPr spcFirstLastPara="1" wrap="square" lIns="52175" tIns="26075" rIns="52175" bIns="26075" anchor="t" anchorCtr="0">
            <a:noAutofit/>
          </a:bodyPr>
          <a:lstStyle/>
          <a:p>
            <a:pPr marL="0" marR="0" lvl="0" indent="0" algn="l" rtl="0">
              <a:lnSpc>
                <a:spcPct val="100000"/>
              </a:lnSpc>
              <a:spcBef>
                <a:spcPts val="0"/>
              </a:spcBef>
              <a:spcAft>
                <a:spcPts val="0"/>
              </a:spcAft>
              <a:buSzPts val="1100"/>
              <a:buNone/>
            </a:pPr>
            <a:endParaRPr sz="1200">
              <a:solidFill>
                <a:schemeClr val="dk1"/>
              </a:solidFill>
              <a:latin typeface="Calibri"/>
              <a:ea typeface="Calibri"/>
              <a:cs typeface="Calibri"/>
              <a:sym typeface="Calibri"/>
            </a:endParaRPr>
          </a:p>
        </p:txBody>
      </p:sp>
      <p:sp>
        <p:nvSpPr>
          <p:cNvPr id="149" name="Google Shape;149;g2c9720a5005_0_226:notes"/>
          <p:cNvSpPr txBox="1">
            <a:spLocks noGrp="1"/>
          </p:cNvSpPr>
          <p:nvPr>
            <p:ph type="sldNum" idx="12"/>
          </p:nvPr>
        </p:nvSpPr>
        <p:spPr>
          <a:xfrm>
            <a:off x="0" y="0"/>
            <a:ext cx="3000000" cy="3000000"/>
          </a:xfrm>
          <a:prstGeom prst="rect">
            <a:avLst/>
          </a:prstGeom>
          <a:noFill/>
          <a:ln>
            <a:noFill/>
          </a:ln>
        </p:spPr>
        <p:txBody>
          <a:bodyPr spcFirstLastPara="1" wrap="square" lIns="52175" tIns="26075" rIns="52175" bIns="26075"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Calibri"/>
                <a:ea typeface="Calibri"/>
                <a:cs typeface="Calibri"/>
                <a:sym typeface="Calibri"/>
              </a:rPr>
              <a:t>2</a:t>
            </a:fld>
            <a:endParaRPr sz="18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2c9720a5005_0_226:notes"/>
          <p:cNvSpPr>
            <a:spLocks noGrp="1" noRot="1" noChangeAspect="1"/>
          </p:cNvSpPr>
          <p:nvPr>
            <p:ph type="sldImg" idx="2"/>
          </p:nvPr>
        </p:nvSpPr>
        <p:spPr>
          <a:xfrm>
            <a:off x="-1166813" y="0"/>
            <a:ext cx="5334001" cy="300037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48" name="Google Shape;148;g2c9720a5005_0_226:notes"/>
          <p:cNvSpPr txBox="1">
            <a:spLocks noGrp="1"/>
          </p:cNvSpPr>
          <p:nvPr>
            <p:ph type="body" idx="1"/>
          </p:nvPr>
        </p:nvSpPr>
        <p:spPr>
          <a:xfrm>
            <a:off x="0" y="0"/>
            <a:ext cx="3000000" cy="3000000"/>
          </a:xfrm>
          <a:prstGeom prst="rect">
            <a:avLst/>
          </a:prstGeom>
          <a:noFill/>
          <a:ln>
            <a:noFill/>
          </a:ln>
        </p:spPr>
        <p:txBody>
          <a:bodyPr spcFirstLastPara="1" wrap="square" lIns="52175" tIns="26075" rIns="52175" bIns="26075" anchor="t" anchorCtr="0">
            <a:noAutofit/>
          </a:bodyPr>
          <a:lstStyle/>
          <a:p>
            <a:pPr marL="0" marR="0" lvl="0" indent="0" algn="l" rtl="0">
              <a:lnSpc>
                <a:spcPct val="100000"/>
              </a:lnSpc>
              <a:spcBef>
                <a:spcPts val="0"/>
              </a:spcBef>
              <a:spcAft>
                <a:spcPts val="0"/>
              </a:spcAft>
              <a:buSzPts val="1100"/>
              <a:buNone/>
            </a:pPr>
            <a:endParaRPr sz="1200">
              <a:solidFill>
                <a:schemeClr val="dk1"/>
              </a:solidFill>
              <a:latin typeface="Calibri"/>
              <a:ea typeface="Calibri"/>
              <a:cs typeface="Calibri"/>
              <a:sym typeface="Calibri"/>
            </a:endParaRPr>
          </a:p>
        </p:txBody>
      </p:sp>
      <p:sp>
        <p:nvSpPr>
          <p:cNvPr id="149" name="Google Shape;149;g2c9720a5005_0_226:notes"/>
          <p:cNvSpPr txBox="1">
            <a:spLocks noGrp="1"/>
          </p:cNvSpPr>
          <p:nvPr>
            <p:ph type="sldNum" idx="12"/>
          </p:nvPr>
        </p:nvSpPr>
        <p:spPr>
          <a:xfrm>
            <a:off x="0" y="0"/>
            <a:ext cx="3000000" cy="3000000"/>
          </a:xfrm>
          <a:prstGeom prst="rect">
            <a:avLst/>
          </a:prstGeom>
          <a:noFill/>
          <a:ln>
            <a:noFill/>
          </a:ln>
        </p:spPr>
        <p:txBody>
          <a:bodyPr spcFirstLastPara="1" wrap="square" lIns="52175" tIns="26075" rIns="52175" bIns="26075"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Calibri"/>
                <a:ea typeface="Calibri"/>
                <a:cs typeface="Calibri"/>
                <a:sym typeface="Calibri"/>
              </a:rPr>
              <a:t>4</a:t>
            </a:fld>
            <a:endParaRPr sz="18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37697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2c9720a5005_0_239:notes"/>
          <p:cNvSpPr>
            <a:spLocks noGrp="1" noRot="1" noChangeAspect="1"/>
          </p:cNvSpPr>
          <p:nvPr>
            <p:ph type="sldImg" idx="2"/>
          </p:nvPr>
        </p:nvSpPr>
        <p:spPr>
          <a:xfrm>
            <a:off x="-1166813" y="0"/>
            <a:ext cx="5334001" cy="300037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91" name="Google Shape;191;g2c9720a5005_0_239:notes"/>
          <p:cNvSpPr txBox="1">
            <a:spLocks noGrp="1"/>
          </p:cNvSpPr>
          <p:nvPr>
            <p:ph type="body" idx="1"/>
          </p:nvPr>
        </p:nvSpPr>
        <p:spPr>
          <a:xfrm>
            <a:off x="0" y="0"/>
            <a:ext cx="3000000" cy="3000000"/>
          </a:xfrm>
          <a:prstGeom prst="rect">
            <a:avLst/>
          </a:prstGeom>
          <a:noFill/>
          <a:ln>
            <a:noFill/>
          </a:ln>
        </p:spPr>
        <p:txBody>
          <a:bodyPr spcFirstLastPara="1" wrap="square" lIns="52175" tIns="26075" rIns="52175" bIns="26075" anchor="t" anchorCtr="0">
            <a:noAutofit/>
          </a:bodyPr>
          <a:lstStyle/>
          <a:p>
            <a:pPr marL="0" marR="0" lvl="0" indent="0" algn="l" rtl="0">
              <a:lnSpc>
                <a:spcPct val="100000"/>
              </a:lnSpc>
              <a:spcBef>
                <a:spcPts val="0"/>
              </a:spcBef>
              <a:spcAft>
                <a:spcPts val="0"/>
              </a:spcAft>
              <a:buSzPts val="1100"/>
              <a:buNone/>
            </a:pPr>
            <a:endParaRPr sz="1200">
              <a:solidFill>
                <a:schemeClr val="dk1"/>
              </a:solidFill>
              <a:latin typeface="Calibri"/>
              <a:ea typeface="Calibri"/>
              <a:cs typeface="Calibri"/>
              <a:sym typeface="Calibri"/>
            </a:endParaRPr>
          </a:p>
        </p:txBody>
      </p:sp>
      <p:sp>
        <p:nvSpPr>
          <p:cNvPr id="192" name="Google Shape;192;g2c9720a5005_0_239:notes"/>
          <p:cNvSpPr txBox="1">
            <a:spLocks noGrp="1"/>
          </p:cNvSpPr>
          <p:nvPr>
            <p:ph type="sldNum" idx="12"/>
          </p:nvPr>
        </p:nvSpPr>
        <p:spPr>
          <a:xfrm>
            <a:off x="0" y="0"/>
            <a:ext cx="3000000" cy="3000000"/>
          </a:xfrm>
          <a:prstGeom prst="rect">
            <a:avLst/>
          </a:prstGeom>
          <a:noFill/>
          <a:ln>
            <a:noFill/>
          </a:ln>
        </p:spPr>
        <p:txBody>
          <a:bodyPr spcFirstLastPara="1" wrap="square" lIns="52175" tIns="26075" rIns="52175" bIns="26075"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Calibri"/>
                <a:ea typeface="Calibri"/>
                <a:cs typeface="Calibri"/>
                <a:sym typeface="Calibri"/>
              </a:rPr>
              <a:t>7</a:t>
            </a:fld>
            <a:endParaRPr sz="18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2c9720a5005_0_226:notes"/>
          <p:cNvSpPr>
            <a:spLocks noGrp="1" noRot="1" noChangeAspect="1"/>
          </p:cNvSpPr>
          <p:nvPr>
            <p:ph type="sldImg" idx="2"/>
          </p:nvPr>
        </p:nvSpPr>
        <p:spPr>
          <a:xfrm>
            <a:off x="-1166813" y="0"/>
            <a:ext cx="5334001" cy="300037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48" name="Google Shape;148;g2c9720a5005_0_226:notes"/>
          <p:cNvSpPr txBox="1">
            <a:spLocks noGrp="1"/>
          </p:cNvSpPr>
          <p:nvPr>
            <p:ph type="body" idx="1"/>
          </p:nvPr>
        </p:nvSpPr>
        <p:spPr>
          <a:xfrm>
            <a:off x="0" y="0"/>
            <a:ext cx="3000000" cy="3000000"/>
          </a:xfrm>
          <a:prstGeom prst="rect">
            <a:avLst/>
          </a:prstGeom>
          <a:noFill/>
          <a:ln>
            <a:noFill/>
          </a:ln>
        </p:spPr>
        <p:txBody>
          <a:bodyPr spcFirstLastPara="1" wrap="square" lIns="52175" tIns="26075" rIns="52175" bIns="26075" anchor="t" anchorCtr="0">
            <a:noAutofit/>
          </a:bodyPr>
          <a:lstStyle/>
          <a:p>
            <a:pPr marL="0" marR="0" lvl="0" indent="0" algn="l" rtl="0">
              <a:lnSpc>
                <a:spcPct val="100000"/>
              </a:lnSpc>
              <a:spcBef>
                <a:spcPts val="0"/>
              </a:spcBef>
              <a:spcAft>
                <a:spcPts val="0"/>
              </a:spcAft>
              <a:buSzPts val="1100"/>
              <a:buNone/>
            </a:pPr>
            <a:endParaRPr sz="1200">
              <a:solidFill>
                <a:schemeClr val="dk1"/>
              </a:solidFill>
              <a:latin typeface="Calibri"/>
              <a:ea typeface="Calibri"/>
              <a:cs typeface="Calibri"/>
              <a:sym typeface="Calibri"/>
            </a:endParaRPr>
          </a:p>
        </p:txBody>
      </p:sp>
      <p:sp>
        <p:nvSpPr>
          <p:cNvPr id="149" name="Google Shape;149;g2c9720a5005_0_226:notes"/>
          <p:cNvSpPr txBox="1">
            <a:spLocks noGrp="1"/>
          </p:cNvSpPr>
          <p:nvPr>
            <p:ph type="sldNum" idx="12"/>
          </p:nvPr>
        </p:nvSpPr>
        <p:spPr>
          <a:xfrm>
            <a:off x="0" y="0"/>
            <a:ext cx="3000000" cy="3000000"/>
          </a:xfrm>
          <a:prstGeom prst="rect">
            <a:avLst/>
          </a:prstGeom>
          <a:noFill/>
          <a:ln>
            <a:noFill/>
          </a:ln>
        </p:spPr>
        <p:txBody>
          <a:bodyPr spcFirstLastPara="1" wrap="square" lIns="52175" tIns="26075" rIns="52175" bIns="26075"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Calibri"/>
                <a:ea typeface="Calibri"/>
                <a:cs typeface="Calibri"/>
                <a:sym typeface="Calibri"/>
              </a:rPr>
              <a:t>9</a:t>
            </a:fld>
            <a:endParaRPr sz="18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37697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A285DD0-DFDE-472C-B841-9E860784B0C4}" type="datetime1">
              <a:rPr lang="th-TH" smtClean="0"/>
              <a:t>18/07/68</a:t>
            </a:fld>
            <a:endParaRPr lang="th-TH"/>
          </a:p>
        </p:txBody>
      </p:sp>
      <p:sp>
        <p:nvSpPr>
          <p:cNvPr id="5" name="Footer Placeholder 4"/>
          <p:cNvSpPr>
            <a:spLocks noGrp="1"/>
          </p:cNvSpPr>
          <p:nvPr>
            <p:ph type="ftr" sz="quarter" idx="11"/>
          </p:nvPr>
        </p:nvSpPr>
        <p:spPr/>
        <p:txBody>
          <a:bodyPr/>
          <a:lstStyle/>
          <a:p>
            <a:r>
              <a:rPr lang="en-IN"/>
              <a:t>xxx</a:t>
            </a:r>
            <a:endParaRPr lang="th-TH"/>
          </a:p>
        </p:txBody>
      </p:sp>
      <p:sp>
        <p:nvSpPr>
          <p:cNvPr id="6" name="Slide Number Placeholder 5"/>
          <p:cNvSpPr>
            <a:spLocks noGrp="1"/>
          </p:cNvSpPr>
          <p:nvPr>
            <p:ph type="sldNum" sz="quarter" idx="12"/>
          </p:nvPr>
        </p:nvSpPr>
        <p:spPr/>
        <p:txBody>
          <a:bodyPr/>
          <a:lstStyle/>
          <a:p>
            <a:fld id="{D223A4CE-2FE5-4DC2-AB4D-C826342AA7FC}" type="slidenum">
              <a:rPr lang="th-TH" smtClean="0"/>
              <a:t>‹#›</a:t>
            </a:fld>
            <a:endParaRPr lang="th-TH"/>
          </a:p>
        </p:txBody>
      </p:sp>
    </p:spTree>
    <p:extLst>
      <p:ext uri="{BB962C8B-B14F-4D97-AF65-F5344CB8AC3E}">
        <p14:creationId xmlns:p14="http://schemas.microsoft.com/office/powerpoint/2010/main" val="2750514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CBCC43-452E-43F0-80C2-D75F67228A64}" type="datetime1">
              <a:rPr lang="th-TH" smtClean="0"/>
              <a:t>18/07/68</a:t>
            </a:fld>
            <a:endParaRPr lang="th-TH"/>
          </a:p>
        </p:txBody>
      </p:sp>
      <p:sp>
        <p:nvSpPr>
          <p:cNvPr id="5" name="Footer Placeholder 4"/>
          <p:cNvSpPr>
            <a:spLocks noGrp="1"/>
          </p:cNvSpPr>
          <p:nvPr>
            <p:ph type="ftr" sz="quarter" idx="11"/>
          </p:nvPr>
        </p:nvSpPr>
        <p:spPr/>
        <p:txBody>
          <a:bodyPr/>
          <a:lstStyle/>
          <a:p>
            <a:r>
              <a:rPr lang="en-IN"/>
              <a:t>xxx</a:t>
            </a:r>
            <a:endParaRPr lang="th-TH"/>
          </a:p>
        </p:txBody>
      </p:sp>
      <p:sp>
        <p:nvSpPr>
          <p:cNvPr id="6" name="Slide Number Placeholder 5"/>
          <p:cNvSpPr>
            <a:spLocks noGrp="1"/>
          </p:cNvSpPr>
          <p:nvPr>
            <p:ph type="sldNum" sz="quarter" idx="12"/>
          </p:nvPr>
        </p:nvSpPr>
        <p:spPr/>
        <p:txBody>
          <a:bodyPr/>
          <a:lstStyle/>
          <a:p>
            <a:fld id="{D223A4CE-2FE5-4DC2-AB4D-C826342AA7FC}" type="slidenum">
              <a:rPr lang="th-TH" smtClean="0"/>
              <a:t>‹#›</a:t>
            </a:fld>
            <a:endParaRPr lang="th-TH"/>
          </a:p>
        </p:txBody>
      </p:sp>
    </p:spTree>
    <p:extLst>
      <p:ext uri="{BB962C8B-B14F-4D97-AF65-F5344CB8AC3E}">
        <p14:creationId xmlns:p14="http://schemas.microsoft.com/office/powerpoint/2010/main" val="2340363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26CDB3-A7BE-4A90-87ED-A02D1C444A48}" type="datetime1">
              <a:rPr lang="th-TH" smtClean="0"/>
              <a:t>18/07/68</a:t>
            </a:fld>
            <a:endParaRPr lang="th-TH"/>
          </a:p>
        </p:txBody>
      </p:sp>
      <p:sp>
        <p:nvSpPr>
          <p:cNvPr id="5" name="Footer Placeholder 4"/>
          <p:cNvSpPr>
            <a:spLocks noGrp="1"/>
          </p:cNvSpPr>
          <p:nvPr>
            <p:ph type="ftr" sz="quarter" idx="11"/>
          </p:nvPr>
        </p:nvSpPr>
        <p:spPr/>
        <p:txBody>
          <a:bodyPr/>
          <a:lstStyle/>
          <a:p>
            <a:r>
              <a:rPr lang="en-IN"/>
              <a:t>xxx</a:t>
            </a:r>
            <a:endParaRPr lang="th-TH"/>
          </a:p>
        </p:txBody>
      </p:sp>
      <p:sp>
        <p:nvSpPr>
          <p:cNvPr id="6" name="Slide Number Placeholder 5"/>
          <p:cNvSpPr>
            <a:spLocks noGrp="1"/>
          </p:cNvSpPr>
          <p:nvPr>
            <p:ph type="sldNum" sz="quarter" idx="12"/>
          </p:nvPr>
        </p:nvSpPr>
        <p:spPr/>
        <p:txBody>
          <a:bodyPr/>
          <a:lstStyle/>
          <a:p>
            <a:fld id="{D223A4CE-2FE5-4DC2-AB4D-C826342AA7FC}" type="slidenum">
              <a:rPr lang="th-TH" smtClean="0"/>
              <a:t>‹#›</a:t>
            </a:fld>
            <a:endParaRPr lang="th-TH"/>
          </a:p>
        </p:txBody>
      </p:sp>
    </p:spTree>
    <p:extLst>
      <p:ext uri="{BB962C8B-B14F-4D97-AF65-F5344CB8AC3E}">
        <p14:creationId xmlns:p14="http://schemas.microsoft.com/office/powerpoint/2010/main" val="4279138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DEFAULT">
  <p:cSld name="DEFAULT">
    <p:bg>
      <p:bgPr>
        <a:solidFill>
          <a:schemeClr val="lt1"/>
        </a:solidFill>
        <a:effectLst/>
      </p:bgPr>
    </p:bg>
    <p:spTree>
      <p:nvGrpSpPr>
        <p:cNvPr id="1" name="Shape 10"/>
        <p:cNvGrpSpPr/>
        <p:nvPr/>
      </p:nvGrpSpPr>
      <p:grpSpPr>
        <a:xfrm>
          <a:off x="0" y="0"/>
          <a:ext cx="0" cy="0"/>
          <a:chOff x="0" y="0"/>
          <a:chExt cx="0" cy="0"/>
        </a:xfrm>
      </p:grpSpPr>
    </p:spTree>
    <p:extLst>
      <p:ext uri="{BB962C8B-B14F-4D97-AF65-F5344CB8AC3E}">
        <p14:creationId xmlns:p14="http://schemas.microsoft.com/office/powerpoint/2010/main" val="2587548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D629BC-8BA5-4693-B6B1-92F410552572}" type="datetime1">
              <a:rPr lang="th-TH" smtClean="0"/>
              <a:t>18/07/68</a:t>
            </a:fld>
            <a:endParaRPr lang="th-TH"/>
          </a:p>
        </p:txBody>
      </p:sp>
      <p:sp>
        <p:nvSpPr>
          <p:cNvPr id="5" name="Footer Placeholder 4"/>
          <p:cNvSpPr>
            <a:spLocks noGrp="1"/>
          </p:cNvSpPr>
          <p:nvPr>
            <p:ph type="ftr" sz="quarter" idx="11"/>
          </p:nvPr>
        </p:nvSpPr>
        <p:spPr/>
        <p:txBody>
          <a:bodyPr/>
          <a:lstStyle/>
          <a:p>
            <a:r>
              <a:rPr lang="en-IN"/>
              <a:t>xxx</a:t>
            </a:r>
            <a:endParaRPr lang="th-TH"/>
          </a:p>
        </p:txBody>
      </p:sp>
      <p:sp>
        <p:nvSpPr>
          <p:cNvPr id="6" name="Slide Number Placeholder 5"/>
          <p:cNvSpPr>
            <a:spLocks noGrp="1"/>
          </p:cNvSpPr>
          <p:nvPr>
            <p:ph type="sldNum" sz="quarter" idx="12"/>
          </p:nvPr>
        </p:nvSpPr>
        <p:spPr/>
        <p:txBody>
          <a:bodyPr/>
          <a:lstStyle/>
          <a:p>
            <a:fld id="{D223A4CE-2FE5-4DC2-AB4D-C826342AA7FC}" type="slidenum">
              <a:rPr lang="th-TH" smtClean="0"/>
              <a:t>‹#›</a:t>
            </a:fld>
            <a:endParaRPr lang="th-TH"/>
          </a:p>
        </p:txBody>
      </p:sp>
    </p:spTree>
    <p:extLst>
      <p:ext uri="{BB962C8B-B14F-4D97-AF65-F5344CB8AC3E}">
        <p14:creationId xmlns:p14="http://schemas.microsoft.com/office/powerpoint/2010/main" val="4180512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942FD9-E7DF-4C8D-B868-B9885E862FE4}" type="datetime1">
              <a:rPr lang="th-TH" smtClean="0"/>
              <a:t>18/07/68</a:t>
            </a:fld>
            <a:endParaRPr lang="th-TH"/>
          </a:p>
        </p:txBody>
      </p:sp>
      <p:sp>
        <p:nvSpPr>
          <p:cNvPr id="5" name="Footer Placeholder 4"/>
          <p:cNvSpPr>
            <a:spLocks noGrp="1"/>
          </p:cNvSpPr>
          <p:nvPr>
            <p:ph type="ftr" sz="quarter" idx="11"/>
          </p:nvPr>
        </p:nvSpPr>
        <p:spPr/>
        <p:txBody>
          <a:bodyPr/>
          <a:lstStyle/>
          <a:p>
            <a:r>
              <a:rPr lang="en-IN"/>
              <a:t>xxx</a:t>
            </a:r>
            <a:endParaRPr lang="th-TH"/>
          </a:p>
        </p:txBody>
      </p:sp>
      <p:sp>
        <p:nvSpPr>
          <p:cNvPr id="6" name="Slide Number Placeholder 5"/>
          <p:cNvSpPr>
            <a:spLocks noGrp="1"/>
          </p:cNvSpPr>
          <p:nvPr>
            <p:ph type="sldNum" sz="quarter" idx="12"/>
          </p:nvPr>
        </p:nvSpPr>
        <p:spPr/>
        <p:txBody>
          <a:bodyPr/>
          <a:lstStyle/>
          <a:p>
            <a:fld id="{D223A4CE-2FE5-4DC2-AB4D-C826342AA7FC}" type="slidenum">
              <a:rPr lang="th-TH" smtClean="0"/>
              <a:t>‹#›</a:t>
            </a:fld>
            <a:endParaRPr lang="th-TH"/>
          </a:p>
        </p:txBody>
      </p:sp>
    </p:spTree>
    <p:extLst>
      <p:ext uri="{BB962C8B-B14F-4D97-AF65-F5344CB8AC3E}">
        <p14:creationId xmlns:p14="http://schemas.microsoft.com/office/powerpoint/2010/main" val="1181218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230743-746F-4EE7-B5D4-F2DF63790B84}" type="datetime1">
              <a:rPr lang="th-TH" smtClean="0"/>
              <a:t>18/07/68</a:t>
            </a:fld>
            <a:endParaRPr lang="th-TH"/>
          </a:p>
        </p:txBody>
      </p:sp>
      <p:sp>
        <p:nvSpPr>
          <p:cNvPr id="6" name="Footer Placeholder 5"/>
          <p:cNvSpPr>
            <a:spLocks noGrp="1"/>
          </p:cNvSpPr>
          <p:nvPr>
            <p:ph type="ftr" sz="quarter" idx="11"/>
          </p:nvPr>
        </p:nvSpPr>
        <p:spPr/>
        <p:txBody>
          <a:bodyPr/>
          <a:lstStyle/>
          <a:p>
            <a:r>
              <a:rPr lang="en-IN"/>
              <a:t>xxx</a:t>
            </a:r>
            <a:endParaRPr lang="th-TH"/>
          </a:p>
        </p:txBody>
      </p:sp>
      <p:sp>
        <p:nvSpPr>
          <p:cNvPr id="7" name="Slide Number Placeholder 6"/>
          <p:cNvSpPr>
            <a:spLocks noGrp="1"/>
          </p:cNvSpPr>
          <p:nvPr>
            <p:ph type="sldNum" sz="quarter" idx="12"/>
          </p:nvPr>
        </p:nvSpPr>
        <p:spPr/>
        <p:txBody>
          <a:bodyPr/>
          <a:lstStyle/>
          <a:p>
            <a:fld id="{D223A4CE-2FE5-4DC2-AB4D-C826342AA7FC}" type="slidenum">
              <a:rPr lang="th-TH" smtClean="0"/>
              <a:t>‹#›</a:t>
            </a:fld>
            <a:endParaRPr lang="th-TH"/>
          </a:p>
        </p:txBody>
      </p:sp>
    </p:spTree>
    <p:extLst>
      <p:ext uri="{BB962C8B-B14F-4D97-AF65-F5344CB8AC3E}">
        <p14:creationId xmlns:p14="http://schemas.microsoft.com/office/powerpoint/2010/main" val="910286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8B4B1A-751E-4E34-A31A-D36FE5254801}" type="datetime1">
              <a:rPr lang="th-TH" smtClean="0"/>
              <a:t>18/07/68</a:t>
            </a:fld>
            <a:endParaRPr lang="th-TH"/>
          </a:p>
        </p:txBody>
      </p:sp>
      <p:sp>
        <p:nvSpPr>
          <p:cNvPr id="8" name="Footer Placeholder 7"/>
          <p:cNvSpPr>
            <a:spLocks noGrp="1"/>
          </p:cNvSpPr>
          <p:nvPr>
            <p:ph type="ftr" sz="quarter" idx="11"/>
          </p:nvPr>
        </p:nvSpPr>
        <p:spPr/>
        <p:txBody>
          <a:bodyPr/>
          <a:lstStyle/>
          <a:p>
            <a:r>
              <a:rPr lang="en-IN"/>
              <a:t>xxx</a:t>
            </a:r>
            <a:endParaRPr lang="th-TH"/>
          </a:p>
        </p:txBody>
      </p:sp>
      <p:sp>
        <p:nvSpPr>
          <p:cNvPr id="9" name="Slide Number Placeholder 8"/>
          <p:cNvSpPr>
            <a:spLocks noGrp="1"/>
          </p:cNvSpPr>
          <p:nvPr>
            <p:ph type="sldNum" sz="quarter" idx="12"/>
          </p:nvPr>
        </p:nvSpPr>
        <p:spPr/>
        <p:txBody>
          <a:bodyPr/>
          <a:lstStyle/>
          <a:p>
            <a:fld id="{D223A4CE-2FE5-4DC2-AB4D-C826342AA7FC}" type="slidenum">
              <a:rPr lang="th-TH" smtClean="0"/>
              <a:t>‹#›</a:t>
            </a:fld>
            <a:endParaRPr lang="th-TH"/>
          </a:p>
        </p:txBody>
      </p:sp>
    </p:spTree>
    <p:extLst>
      <p:ext uri="{BB962C8B-B14F-4D97-AF65-F5344CB8AC3E}">
        <p14:creationId xmlns:p14="http://schemas.microsoft.com/office/powerpoint/2010/main" val="561107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560494-8EA0-45DE-998E-06496D7D1650}" type="datetime1">
              <a:rPr lang="th-TH" smtClean="0"/>
              <a:t>18/07/68</a:t>
            </a:fld>
            <a:endParaRPr lang="th-TH"/>
          </a:p>
        </p:txBody>
      </p:sp>
      <p:sp>
        <p:nvSpPr>
          <p:cNvPr id="4" name="Footer Placeholder 3"/>
          <p:cNvSpPr>
            <a:spLocks noGrp="1"/>
          </p:cNvSpPr>
          <p:nvPr>
            <p:ph type="ftr" sz="quarter" idx="11"/>
          </p:nvPr>
        </p:nvSpPr>
        <p:spPr/>
        <p:txBody>
          <a:bodyPr/>
          <a:lstStyle/>
          <a:p>
            <a:r>
              <a:rPr lang="en-IN"/>
              <a:t>xxx</a:t>
            </a:r>
            <a:endParaRPr lang="th-TH"/>
          </a:p>
        </p:txBody>
      </p:sp>
      <p:sp>
        <p:nvSpPr>
          <p:cNvPr id="5" name="Slide Number Placeholder 4"/>
          <p:cNvSpPr>
            <a:spLocks noGrp="1"/>
          </p:cNvSpPr>
          <p:nvPr>
            <p:ph type="sldNum" sz="quarter" idx="12"/>
          </p:nvPr>
        </p:nvSpPr>
        <p:spPr/>
        <p:txBody>
          <a:bodyPr/>
          <a:lstStyle/>
          <a:p>
            <a:fld id="{D223A4CE-2FE5-4DC2-AB4D-C826342AA7FC}" type="slidenum">
              <a:rPr lang="th-TH" smtClean="0"/>
              <a:t>‹#›</a:t>
            </a:fld>
            <a:endParaRPr lang="th-TH"/>
          </a:p>
        </p:txBody>
      </p:sp>
    </p:spTree>
    <p:extLst>
      <p:ext uri="{BB962C8B-B14F-4D97-AF65-F5344CB8AC3E}">
        <p14:creationId xmlns:p14="http://schemas.microsoft.com/office/powerpoint/2010/main" val="986175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D03CA5-6643-4E5B-BA5B-2ED1EE9FF609}" type="datetime1">
              <a:rPr lang="th-TH" smtClean="0"/>
              <a:t>18/07/68</a:t>
            </a:fld>
            <a:endParaRPr lang="th-TH"/>
          </a:p>
        </p:txBody>
      </p:sp>
      <p:sp>
        <p:nvSpPr>
          <p:cNvPr id="3" name="Footer Placeholder 2"/>
          <p:cNvSpPr>
            <a:spLocks noGrp="1"/>
          </p:cNvSpPr>
          <p:nvPr>
            <p:ph type="ftr" sz="quarter" idx="11"/>
          </p:nvPr>
        </p:nvSpPr>
        <p:spPr/>
        <p:txBody>
          <a:bodyPr/>
          <a:lstStyle/>
          <a:p>
            <a:r>
              <a:rPr lang="en-IN"/>
              <a:t>xxx</a:t>
            </a:r>
            <a:endParaRPr lang="th-TH"/>
          </a:p>
        </p:txBody>
      </p:sp>
      <p:sp>
        <p:nvSpPr>
          <p:cNvPr id="4" name="Slide Number Placeholder 3"/>
          <p:cNvSpPr>
            <a:spLocks noGrp="1"/>
          </p:cNvSpPr>
          <p:nvPr>
            <p:ph type="sldNum" sz="quarter" idx="12"/>
          </p:nvPr>
        </p:nvSpPr>
        <p:spPr/>
        <p:txBody>
          <a:bodyPr/>
          <a:lstStyle/>
          <a:p>
            <a:fld id="{D223A4CE-2FE5-4DC2-AB4D-C826342AA7FC}" type="slidenum">
              <a:rPr lang="th-TH" smtClean="0"/>
              <a:t>‹#›</a:t>
            </a:fld>
            <a:endParaRPr lang="th-TH"/>
          </a:p>
        </p:txBody>
      </p:sp>
    </p:spTree>
    <p:extLst>
      <p:ext uri="{BB962C8B-B14F-4D97-AF65-F5344CB8AC3E}">
        <p14:creationId xmlns:p14="http://schemas.microsoft.com/office/powerpoint/2010/main" val="1872184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D54634A-7B01-4D35-AF35-B1AEA09CF5BA}" type="datetime1">
              <a:rPr lang="th-TH" smtClean="0"/>
              <a:t>18/07/68</a:t>
            </a:fld>
            <a:endParaRPr lang="th-TH"/>
          </a:p>
        </p:txBody>
      </p:sp>
      <p:sp>
        <p:nvSpPr>
          <p:cNvPr id="6" name="Footer Placeholder 5"/>
          <p:cNvSpPr>
            <a:spLocks noGrp="1"/>
          </p:cNvSpPr>
          <p:nvPr>
            <p:ph type="ftr" sz="quarter" idx="11"/>
          </p:nvPr>
        </p:nvSpPr>
        <p:spPr/>
        <p:txBody>
          <a:bodyPr/>
          <a:lstStyle/>
          <a:p>
            <a:r>
              <a:rPr lang="en-IN"/>
              <a:t>xxx</a:t>
            </a:r>
            <a:endParaRPr lang="th-TH"/>
          </a:p>
        </p:txBody>
      </p:sp>
      <p:sp>
        <p:nvSpPr>
          <p:cNvPr id="7" name="Slide Number Placeholder 6"/>
          <p:cNvSpPr>
            <a:spLocks noGrp="1"/>
          </p:cNvSpPr>
          <p:nvPr>
            <p:ph type="sldNum" sz="quarter" idx="12"/>
          </p:nvPr>
        </p:nvSpPr>
        <p:spPr/>
        <p:txBody>
          <a:bodyPr/>
          <a:lstStyle/>
          <a:p>
            <a:fld id="{D223A4CE-2FE5-4DC2-AB4D-C826342AA7FC}" type="slidenum">
              <a:rPr lang="th-TH" smtClean="0"/>
              <a:t>‹#›</a:t>
            </a:fld>
            <a:endParaRPr lang="th-TH"/>
          </a:p>
        </p:txBody>
      </p:sp>
    </p:spTree>
    <p:extLst>
      <p:ext uri="{BB962C8B-B14F-4D97-AF65-F5344CB8AC3E}">
        <p14:creationId xmlns:p14="http://schemas.microsoft.com/office/powerpoint/2010/main" val="726679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D6D19DB-82CA-401A-8DB5-F54FC26A4805}" type="datetime1">
              <a:rPr lang="th-TH" smtClean="0"/>
              <a:t>18/07/68</a:t>
            </a:fld>
            <a:endParaRPr lang="th-TH"/>
          </a:p>
        </p:txBody>
      </p:sp>
      <p:sp>
        <p:nvSpPr>
          <p:cNvPr id="6" name="Footer Placeholder 5"/>
          <p:cNvSpPr>
            <a:spLocks noGrp="1"/>
          </p:cNvSpPr>
          <p:nvPr>
            <p:ph type="ftr" sz="quarter" idx="11"/>
          </p:nvPr>
        </p:nvSpPr>
        <p:spPr/>
        <p:txBody>
          <a:bodyPr/>
          <a:lstStyle/>
          <a:p>
            <a:r>
              <a:rPr lang="en-IN"/>
              <a:t>xxx</a:t>
            </a:r>
            <a:endParaRPr lang="th-TH"/>
          </a:p>
        </p:txBody>
      </p:sp>
      <p:sp>
        <p:nvSpPr>
          <p:cNvPr id="7" name="Slide Number Placeholder 6"/>
          <p:cNvSpPr>
            <a:spLocks noGrp="1"/>
          </p:cNvSpPr>
          <p:nvPr>
            <p:ph type="sldNum" sz="quarter" idx="12"/>
          </p:nvPr>
        </p:nvSpPr>
        <p:spPr/>
        <p:txBody>
          <a:bodyPr/>
          <a:lstStyle/>
          <a:p>
            <a:fld id="{D223A4CE-2FE5-4DC2-AB4D-C826342AA7FC}" type="slidenum">
              <a:rPr lang="th-TH" smtClean="0"/>
              <a:t>‹#›</a:t>
            </a:fld>
            <a:endParaRPr lang="th-TH"/>
          </a:p>
        </p:txBody>
      </p:sp>
    </p:spTree>
    <p:extLst>
      <p:ext uri="{BB962C8B-B14F-4D97-AF65-F5344CB8AC3E}">
        <p14:creationId xmlns:p14="http://schemas.microsoft.com/office/powerpoint/2010/main" val="1065817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333750-3F24-4F98-AE29-99AE561523D6}" type="datetime1">
              <a:rPr lang="th-TH" smtClean="0"/>
              <a:t>18/07/68</a:t>
            </a:fld>
            <a:endParaRPr lang="th-TH"/>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a:t>xxx</a:t>
            </a:r>
            <a:endParaRPr lang="th-TH"/>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23A4CE-2FE5-4DC2-AB4D-C826342AA7FC}" type="slidenum">
              <a:rPr lang="th-TH" smtClean="0"/>
              <a:t>‹#›</a:t>
            </a:fld>
            <a:endParaRPr lang="th-TH"/>
          </a:p>
        </p:txBody>
      </p:sp>
    </p:spTree>
    <p:extLst>
      <p:ext uri="{BB962C8B-B14F-4D97-AF65-F5344CB8AC3E}">
        <p14:creationId xmlns:p14="http://schemas.microsoft.com/office/powerpoint/2010/main" val="2663248285"/>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ifsca.gov.in/" TargetMode="External"/><Relationship Id="rId1" Type="http://schemas.openxmlformats.org/officeDocument/2006/relationships/slideLayout" Target="../slideLayouts/slideLayout7.xml"/><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fif"/><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701155" y="5390794"/>
            <a:ext cx="4641215" cy="623570"/>
          </a:xfrm>
          <a:prstGeom prst="rect">
            <a:avLst/>
          </a:prstGeom>
        </p:spPr>
        <p:txBody>
          <a:bodyPr vert="horz" wrap="square" lIns="0" tIns="33020" rIns="0" bIns="0" rtlCol="0">
            <a:spAutoFit/>
          </a:bodyPr>
          <a:lstStyle/>
          <a:p>
            <a:pPr marL="1746885" marR="5080" indent="-1734820">
              <a:lnSpc>
                <a:spcPts val="2300"/>
              </a:lnSpc>
              <a:spcBef>
                <a:spcPts val="260"/>
              </a:spcBef>
            </a:pPr>
            <a:r>
              <a:rPr sz="2000" b="1" spc="-10" dirty="0">
                <a:latin typeface="Palatino Linotype"/>
                <a:cs typeface="Palatino Linotype"/>
              </a:rPr>
              <a:t>International</a:t>
            </a:r>
            <a:r>
              <a:rPr sz="2000" b="1" spc="-70" dirty="0">
                <a:latin typeface="Palatino Linotype"/>
                <a:cs typeface="Palatino Linotype"/>
              </a:rPr>
              <a:t> </a:t>
            </a:r>
            <a:r>
              <a:rPr sz="2000" b="1" dirty="0">
                <a:latin typeface="Palatino Linotype"/>
                <a:cs typeface="Palatino Linotype"/>
              </a:rPr>
              <a:t>Financial</a:t>
            </a:r>
            <a:r>
              <a:rPr sz="2000" b="1" spc="-65" dirty="0">
                <a:latin typeface="Palatino Linotype"/>
                <a:cs typeface="Palatino Linotype"/>
              </a:rPr>
              <a:t> </a:t>
            </a:r>
            <a:r>
              <a:rPr sz="2000" b="1" dirty="0">
                <a:latin typeface="Palatino Linotype"/>
                <a:cs typeface="Palatino Linotype"/>
              </a:rPr>
              <a:t>Services</a:t>
            </a:r>
            <a:r>
              <a:rPr sz="2000" b="1" spc="-20" dirty="0">
                <a:latin typeface="Palatino Linotype"/>
                <a:cs typeface="Palatino Linotype"/>
              </a:rPr>
              <a:t> </a:t>
            </a:r>
            <a:r>
              <a:rPr sz="2000" b="1" spc="-10" dirty="0">
                <a:latin typeface="Palatino Linotype"/>
                <a:cs typeface="Palatino Linotype"/>
              </a:rPr>
              <a:t>Centres Authority</a:t>
            </a:r>
            <a:endParaRPr sz="2000">
              <a:latin typeface="Palatino Linotype"/>
              <a:cs typeface="Palatino Linotype"/>
            </a:endParaRPr>
          </a:p>
        </p:txBody>
      </p:sp>
      <p:sp>
        <p:nvSpPr>
          <p:cNvPr id="3" name="object 3"/>
          <p:cNvSpPr txBox="1"/>
          <p:nvPr/>
        </p:nvSpPr>
        <p:spPr>
          <a:xfrm>
            <a:off x="6914768" y="5969914"/>
            <a:ext cx="4217670" cy="542290"/>
          </a:xfrm>
          <a:prstGeom prst="rect">
            <a:avLst/>
          </a:prstGeom>
        </p:spPr>
        <p:txBody>
          <a:bodyPr vert="horz" wrap="square" lIns="0" tIns="46990" rIns="0" bIns="0" rtlCol="0">
            <a:spAutoFit/>
          </a:bodyPr>
          <a:lstStyle/>
          <a:p>
            <a:pPr marL="873125" marR="5080" indent="-861060">
              <a:lnSpc>
                <a:spcPts val="1910"/>
              </a:lnSpc>
              <a:spcBef>
                <a:spcPts val="370"/>
              </a:spcBef>
            </a:pPr>
            <a:r>
              <a:rPr sz="1800" dirty="0">
                <a:latin typeface="Palatino Linotype"/>
                <a:cs typeface="Palatino Linotype"/>
              </a:rPr>
              <a:t>Ministry</a:t>
            </a:r>
            <a:r>
              <a:rPr sz="1800" spc="-50" dirty="0">
                <a:latin typeface="Palatino Linotype"/>
                <a:cs typeface="Palatino Linotype"/>
              </a:rPr>
              <a:t> </a:t>
            </a:r>
            <a:r>
              <a:rPr sz="1800" dirty="0">
                <a:latin typeface="Palatino Linotype"/>
                <a:cs typeface="Palatino Linotype"/>
              </a:rPr>
              <a:t>of</a:t>
            </a:r>
            <a:r>
              <a:rPr sz="1800" spc="-25" dirty="0">
                <a:latin typeface="Palatino Linotype"/>
                <a:cs typeface="Palatino Linotype"/>
              </a:rPr>
              <a:t> </a:t>
            </a:r>
            <a:r>
              <a:rPr sz="1800" spc="-10" dirty="0">
                <a:latin typeface="Palatino Linotype"/>
                <a:cs typeface="Palatino Linotype"/>
              </a:rPr>
              <a:t>Finance,</a:t>
            </a:r>
            <a:r>
              <a:rPr sz="1800" spc="-70" dirty="0">
                <a:latin typeface="Palatino Linotype"/>
                <a:cs typeface="Palatino Linotype"/>
              </a:rPr>
              <a:t> </a:t>
            </a:r>
            <a:r>
              <a:rPr sz="1800" spc="-20" dirty="0">
                <a:latin typeface="Palatino Linotype"/>
                <a:cs typeface="Palatino Linotype"/>
              </a:rPr>
              <a:t>Government</a:t>
            </a:r>
            <a:r>
              <a:rPr sz="1800" spc="-15" dirty="0">
                <a:latin typeface="Palatino Linotype"/>
                <a:cs typeface="Palatino Linotype"/>
              </a:rPr>
              <a:t> </a:t>
            </a:r>
            <a:r>
              <a:rPr sz="1800" dirty="0">
                <a:latin typeface="Palatino Linotype"/>
                <a:cs typeface="Palatino Linotype"/>
              </a:rPr>
              <a:t>of</a:t>
            </a:r>
            <a:r>
              <a:rPr sz="1800" spc="-25" dirty="0">
                <a:latin typeface="Palatino Linotype"/>
                <a:cs typeface="Palatino Linotype"/>
              </a:rPr>
              <a:t> </a:t>
            </a:r>
            <a:r>
              <a:rPr sz="1800" spc="-10" dirty="0">
                <a:latin typeface="Palatino Linotype"/>
                <a:cs typeface="Palatino Linotype"/>
              </a:rPr>
              <a:t>India </a:t>
            </a:r>
            <a:r>
              <a:rPr sz="1800" dirty="0">
                <a:latin typeface="Palatino Linotype"/>
                <a:cs typeface="Palatino Linotype"/>
              </a:rPr>
              <a:t>GIFT</a:t>
            </a:r>
            <a:r>
              <a:rPr sz="1800" spc="-80" dirty="0">
                <a:latin typeface="Palatino Linotype"/>
                <a:cs typeface="Palatino Linotype"/>
              </a:rPr>
              <a:t> City,</a:t>
            </a:r>
            <a:r>
              <a:rPr sz="1800" spc="-65" dirty="0">
                <a:latin typeface="Palatino Linotype"/>
                <a:cs typeface="Palatino Linotype"/>
              </a:rPr>
              <a:t> </a:t>
            </a:r>
            <a:r>
              <a:rPr sz="1800" dirty="0">
                <a:latin typeface="Palatino Linotype"/>
                <a:cs typeface="Palatino Linotype"/>
              </a:rPr>
              <a:t>Gujarat,</a:t>
            </a:r>
            <a:r>
              <a:rPr sz="1800" spc="-35" dirty="0">
                <a:latin typeface="Palatino Linotype"/>
                <a:cs typeface="Palatino Linotype"/>
              </a:rPr>
              <a:t> </a:t>
            </a:r>
            <a:r>
              <a:rPr sz="1800" spc="-10" dirty="0">
                <a:latin typeface="Palatino Linotype"/>
                <a:cs typeface="Palatino Linotype"/>
              </a:rPr>
              <a:t>India</a:t>
            </a:r>
            <a:endParaRPr sz="1800">
              <a:latin typeface="Palatino Linotype"/>
              <a:cs typeface="Palatino Linotype"/>
            </a:endParaRPr>
          </a:p>
        </p:txBody>
      </p:sp>
      <p:sp>
        <p:nvSpPr>
          <p:cNvPr id="4" name="object 4"/>
          <p:cNvSpPr txBox="1"/>
          <p:nvPr/>
        </p:nvSpPr>
        <p:spPr>
          <a:xfrm>
            <a:off x="8167496" y="6452717"/>
            <a:ext cx="1717039" cy="300355"/>
          </a:xfrm>
          <a:prstGeom prst="rect">
            <a:avLst/>
          </a:prstGeom>
        </p:spPr>
        <p:txBody>
          <a:bodyPr vert="horz" wrap="square" lIns="0" tIns="12700" rIns="0" bIns="0" rtlCol="0">
            <a:spAutoFit/>
          </a:bodyPr>
          <a:lstStyle/>
          <a:p>
            <a:pPr marL="12700">
              <a:lnSpc>
                <a:spcPct val="100000"/>
              </a:lnSpc>
              <a:spcBef>
                <a:spcPts val="100"/>
              </a:spcBef>
            </a:pPr>
            <a:r>
              <a:rPr sz="1800" u="sng" spc="-50" dirty="0">
                <a:solidFill>
                  <a:srgbClr val="0462C1"/>
                </a:solidFill>
                <a:uFill>
                  <a:solidFill>
                    <a:srgbClr val="0461C1"/>
                  </a:solidFill>
                </a:uFill>
                <a:latin typeface="Palatino Linotype"/>
                <a:cs typeface="Palatino Linotype"/>
                <a:hlinkClick r:id="rId2"/>
              </a:rPr>
              <a:t>www.ifsca.gov.in</a:t>
            </a:r>
            <a:endParaRPr sz="1800">
              <a:latin typeface="Palatino Linotype"/>
              <a:cs typeface="Palatino Linotype"/>
            </a:endParaRPr>
          </a:p>
        </p:txBody>
      </p:sp>
      <p:grpSp>
        <p:nvGrpSpPr>
          <p:cNvPr id="5" name="object 5"/>
          <p:cNvGrpSpPr/>
          <p:nvPr/>
        </p:nvGrpSpPr>
        <p:grpSpPr>
          <a:xfrm>
            <a:off x="7655052" y="169163"/>
            <a:ext cx="4537075" cy="1045844"/>
            <a:chOff x="7655052" y="169163"/>
            <a:chExt cx="4537075" cy="1045844"/>
          </a:xfrm>
        </p:grpSpPr>
        <p:pic>
          <p:nvPicPr>
            <p:cNvPr id="6" name="object 6"/>
            <p:cNvPicPr/>
            <p:nvPr/>
          </p:nvPicPr>
          <p:blipFill>
            <a:blip r:embed="rId3" cstate="print"/>
            <a:stretch>
              <a:fillRect/>
            </a:stretch>
          </p:blipFill>
          <p:spPr>
            <a:xfrm>
              <a:off x="7655052" y="329184"/>
              <a:ext cx="3386328" cy="739140"/>
            </a:xfrm>
            <a:prstGeom prst="rect">
              <a:avLst/>
            </a:prstGeom>
          </p:spPr>
        </p:pic>
        <p:pic>
          <p:nvPicPr>
            <p:cNvPr id="7" name="object 7"/>
            <p:cNvPicPr/>
            <p:nvPr/>
          </p:nvPicPr>
          <p:blipFill>
            <a:blip r:embed="rId4" cstate="print"/>
            <a:stretch>
              <a:fillRect/>
            </a:stretch>
          </p:blipFill>
          <p:spPr>
            <a:xfrm>
              <a:off x="11041380" y="169163"/>
              <a:ext cx="1150620" cy="1045464"/>
            </a:xfrm>
            <a:prstGeom prst="rect">
              <a:avLst/>
            </a:prstGeom>
          </p:spPr>
        </p:pic>
      </p:grpSp>
      <p:sp>
        <p:nvSpPr>
          <p:cNvPr id="8" name="object 8"/>
          <p:cNvSpPr txBox="1"/>
          <p:nvPr/>
        </p:nvSpPr>
        <p:spPr>
          <a:xfrm>
            <a:off x="7493634" y="894410"/>
            <a:ext cx="4394200" cy="3737818"/>
          </a:xfrm>
          <a:prstGeom prst="rect">
            <a:avLst/>
          </a:prstGeom>
        </p:spPr>
        <p:txBody>
          <a:bodyPr vert="horz" wrap="square" lIns="0" tIns="80645" rIns="0" bIns="0" rtlCol="0">
            <a:spAutoFit/>
          </a:bodyPr>
          <a:lstStyle/>
          <a:p>
            <a:pPr marL="12700" marR="5080" indent="-164465" algn="ctr">
              <a:lnSpc>
                <a:spcPct val="90000"/>
              </a:lnSpc>
              <a:spcBef>
                <a:spcPts val="635"/>
              </a:spcBef>
            </a:pPr>
            <a:r>
              <a:rPr lang="en-US" sz="4400" b="1" spc="-10" dirty="0">
                <a:solidFill>
                  <a:srgbClr val="4470C4"/>
                </a:solidFill>
                <a:latin typeface="Palatino Linotype"/>
                <a:cs typeface="Palatino Linotype"/>
              </a:rPr>
              <a:t>BATF   </a:t>
            </a:r>
            <a:r>
              <a:rPr sz="4400" b="1" spc="-10" dirty="0">
                <a:solidFill>
                  <a:srgbClr val="4470C4"/>
                </a:solidFill>
                <a:latin typeface="Palatino Linotype"/>
                <a:cs typeface="Palatino Linotype"/>
              </a:rPr>
              <a:t> </a:t>
            </a:r>
            <a:r>
              <a:rPr sz="4400" b="1" dirty="0">
                <a:solidFill>
                  <a:srgbClr val="4470C4"/>
                </a:solidFill>
                <a:latin typeface="Palatino Linotype"/>
                <a:cs typeface="Palatino Linotype"/>
              </a:rPr>
              <a:t>Services@</a:t>
            </a:r>
            <a:r>
              <a:rPr sz="4400" b="1" spc="-45" dirty="0">
                <a:solidFill>
                  <a:srgbClr val="4470C4"/>
                </a:solidFill>
                <a:latin typeface="Palatino Linotype"/>
                <a:cs typeface="Palatino Linotype"/>
              </a:rPr>
              <a:t> </a:t>
            </a:r>
            <a:r>
              <a:rPr sz="4400" b="1" spc="-20" dirty="0">
                <a:solidFill>
                  <a:srgbClr val="4470C4"/>
                </a:solidFill>
                <a:latin typeface="Palatino Linotype"/>
                <a:cs typeface="Palatino Linotype"/>
              </a:rPr>
              <a:t>GIFT </a:t>
            </a:r>
            <a:r>
              <a:rPr sz="4400" b="1" dirty="0">
                <a:solidFill>
                  <a:srgbClr val="4470C4"/>
                </a:solidFill>
                <a:latin typeface="Palatino Linotype"/>
                <a:cs typeface="Palatino Linotype"/>
              </a:rPr>
              <a:t>IFSC</a:t>
            </a:r>
            <a:r>
              <a:rPr sz="4400" b="1" spc="-55" dirty="0">
                <a:solidFill>
                  <a:srgbClr val="4470C4"/>
                </a:solidFill>
                <a:latin typeface="Palatino Linotype"/>
                <a:cs typeface="Palatino Linotype"/>
              </a:rPr>
              <a:t> </a:t>
            </a:r>
            <a:r>
              <a:rPr sz="4400" b="1" dirty="0">
                <a:solidFill>
                  <a:srgbClr val="4470C4"/>
                </a:solidFill>
                <a:latin typeface="Palatino Linotype"/>
                <a:cs typeface="Palatino Linotype"/>
              </a:rPr>
              <a:t>-</a:t>
            </a:r>
            <a:r>
              <a:rPr sz="4400" b="1" spc="305" dirty="0">
                <a:solidFill>
                  <a:srgbClr val="4470C4"/>
                </a:solidFill>
                <a:latin typeface="Palatino Linotype"/>
                <a:cs typeface="Palatino Linotype"/>
              </a:rPr>
              <a:t> </a:t>
            </a:r>
            <a:r>
              <a:rPr sz="4400" b="1" spc="-10" dirty="0">
                <a:solidFill>
                  <a:srgbClr val="4470C4"/>
                </a:solidFill>
                <a:latin typeface="Palatino Linotype"/>
                <a:cs typeface="Palatino Linotype"/>
              </a:rPr>
              <a:t>India’s Maiden International </a:t>
            </a:r>
            <a:r>
              <a:rPr sz="4400" b="1" dirty="0">
                <a:solidFill>
                  <a:srgbClr val="4470C4"/>
                </a:solidFill>
                <a:latin typeface="Palatino Linotype"/>
                <a:cs typeface="Palatino Linotype"/>
              </a:rPr>
              <a:t>F</a:t>
            </a:r>
            <a:r>
              <a:rPr sz="4400" b="1" u="sng" dirty="0">
                <a:solidFill>
                  <a:srgbClr val="4470C4"/>
                </a:solidFill>
                <a:uFill>
                  <a:solidFill>
                    <a:srgbClr val="D3D3D3"/>
                  </a:solidFill>
                </a:uFill>
                <a:latin typeface="Palatino Linotype"/>
                <a:cs typeface="Palatino Linotype"/>
              </a:rPr>
              <a:t>inancial</a:t>
            </a:r>
            <a:r>
              <a:rPr sz="4400" b="1" u="sng" spc="-75" dirty="0">
                <a:solidFill>
                  <a:srgbClr val="4470C4"/>
                </a:solidFill>
                <a:uFill>
                  <a:solidFill>
                    <a:srgbClr val="D3D3D3"/>
                  </a:solidFill>
                </a:uFill>
                <a:latin typeface="Palatino Linotype"/>
                <a:cs typeface="Palatino Linotype"/>
              </a:rPr>
              <a:t> </a:t>
            </a:r>
            <a:r>
              <a:rPr sz="4400" b="1" u="sng" spc="-10" dirty="0">
                <a:solidFill>
                  <a:srgbClr val="4470C4"/>
                </a:solidFill>
                <a:uFill>
                  <a:solidFill>
                    <a:srgbClr val="D3D3D3"/>
                  </a:solidFill>
                </a:uFill>
                <a:latin typeface="Palatino Linotype"/>
                <a:cs typeface="Palatino Linotype"/>
              </a:rPr>
              <a:t>Centre </a:t>
            </a:r>
            <a:endParaRPr sz="4400" dirty="0">
              <a:latin typeface="Palatino Linotype"/>
              <a:cs typeface="Palatino Linotype"/>
            </a:endParaRPr>
          </a:p>
        </p:txBody>
      </p:sp>
      <p:sp>
        <p:nvSpPr>
          <p:cNvPr id="9" name="object 9"/>
          <p:cNvSpPr txBox="1"/>
          <p:nvPr/>
        </p:nvSpPr>
        <p:spPr>
          <a:xfrm>
            <a:off x="11195684" y="6399377"/>
            <a:ext cx="80010" cy="208279"/>
          </a:xfrm>
          <a:prstGeom prst="rect">
            <a:avLst/>
          </a:prstGeom>
        </p:spPr>
        <p:txBody>
          <a:bodyPr vert="horz" wrap="square" lIns="0" tIns="12700" rIns="0" bIns="0" rtlCol="0">
            <a:spAutoFit/>
          </a:bodyPr>
          <a:lstStyle/>
          <a:p>
            <a:pPr marL="12700">
              <a:lnSpc>
                <a:spcPct val="100000"/>
              </a:lnSpc>
              <a:spcBef>
                <a:spcPts val="100"/>
              </a:spcBef>
            </a:pPr>
            <a:r>
              <a:rPr sz="1200" spc="-50" dirty="0">
                <a:solidFill>
                  <a:srgbClr val="878787"/>
                </a:solidFill>
                <a:latin typeface="Yu Gothic UI Light"/>
                <a:cs typeface="Yu Gothic UI Light"/>
              </a:rPr>
              <a:t>1</a:t>
            </a:r>
            <a:endParaRPr sz="1200">
              <a:latin typeface="Yu Gothic UI Light"/>
              <a:cs typeface="Yu Gothic UI Light"/>
            </a:endParaRPr>
          </a:p>
        </p:txBody>
      </p:sp>
      <p:pic>
        <p:nvPicPr>
          <p:cNvPr id="10" name="object 10"/>
          <p:cNvPicPr/>
          <p:nvPr/>
        </p:nvPicPr>
        <p:blipFill>
          <a:blip r:embed="rId5" cstate="print"/>
          <a:stretch>
            <a:fillRect/>
          </a:stretch>
        </p:blipFill>
        <p:spPr>
          <a:xfrm>
            <a:off x="0" y="0"/>
            <a:ext cx="6144767"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A63CA-73CA-DFD0-77EC-F8442F7C72FA}"/>
              </a:ext>
            </a:extLst>
          </p:cNvPr>
          <p:cNvSpPr>
            <a:spLocks noGrp="1"/>
          </p:cNvSpPr>
          <p:nvPr>
            <p:ph type="title"/>
          </p:nvPr>
        </p:nvSpPr>
        <p:spPr>
          <a:xfrm>
            <a:off x="157716" y="0"/>
            <a:ext cx="10515600" cy="953312"/>
          </a:xfrm>
        </p:spPr>
        <p:txBody>
          <a:bodyPr/>
          <a:lstStyle/>
          <a:p>
            <a:r>
              <a:rPr lang="en-US" sz="3200" dirty="0">
                <a:solidFill>
                  <a:schemeClr val="accent1">
                    <a:lumMod val="50000"/>
                  </a:schemeClr>
                </a:solidFill>
                <a:latin typeface="Arial" panose="020B0604020202020204" pitchFamily="34" charset="0"/>
                <a:cs typeface="Arial" panose="020B0604020202020204" pitchFamily="34" charset="0"/>
              </a:rPr>
              <a:t>Key Advantages for BATF Service Provider</a:t>
            </a:r>
            <a:endParaRPr lang="en-IN" sz="3200" dirty="0">
              <a:solidFill>
                <a:schemeClr val="accent1">
                  <a:lumMod val="50000"/>
                </a:schemeClr>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E3F7D62E-24AD-3657-21CB-A845A04DBF42}"/>
              </a:ext>
            </a:extLst>
          </p:cNvPr>
          <p:cNvSpPr>
            <a:spLocks noGrp="1"/>
          </p:cNvSpPr>
          <p:nvPr>
            <p:ph type="sldNum" sz="quarter" idx="12"/>
          </p:nvPr>
        </p:nvSpPr>
        <p:spPr/>
        <p:txBody>
          <a:bodyPr/>
          <a:lstStyle/>
          <a:p>
            <a:fld id="{9C008B22-B257-4AA1-84CD-14CD72A51E7E}" type="slidenum">
              <a:rPr lang="en-IN" smtClean="0">
                <a:latin typeface="Arial" panose="020B0604020202020204" pitchFamily="34" charset="0"/>
                <a:cs typeface="Arial" panose="020B0604020202020204" pitchFamily="34" charset="0"/>
              </a:rPr>
              <a:t>10</a:t>
            </a:fld>
            <a:endParaRPr lang="en-IN">
              <a:latin typeface="Arial" panose="020B0604020202020204" pitchFamily="34" charset="0"/>
              <a:cs typeface="Arial" panose="020B0604020202020204" pitchFamily="34" charset="0"/>
            </a:endParaRPr>
          </a:p>
        </p:txBody>
      </p:sp>
      <p:cxnSp>
        <p:nvCxnSpPr>
          <p:cNvPr id="5" name="Straight Connector 4">
            <a:extLst>
              <a:ext uri="{FF2B5EF4-FFF2-40B4-BE49-F238E27FC236}">
                <a16:creationId xmlns:a16="http://schemas.microsoft.com/office/drawing/2014/main" id="{7276CD55-B143-49C7-F87E-049DFC262D2F}"/>
              </a:ext>
            </a:extLst>
          </p:cNvPr>
          <p:cNvCxnSpPr>
            <a:cxnSpLocks/>
          </p:cNvCxnSpPr>
          <p:nvPr/>
        </p:nvCxnSpPr>
        <p:spPr>
          <a:xfrm>
            <a:off x="-7778" y="753938"/>
            <a:ext cx="8365907" cy="0"/>
          </a:xfrm>
          <a:prstGeom prst="line">
            <a:avLst/>
          </a:prstGeom>
          <a:ln w="38100">
            <a:solidFill>
              <a:srgbClr val="F79A29"/>
            </a:solidFill>
          </a:ln>
        </p:spPr>
        <p:style>
          <a:lnRef idx="1">
            <a:schemeClr val="accent1"/>
          </a:lnRef>
          <a:fillRef idx="0">
            <a:schemeClr val="accent1"/>
          </a:fillRef>
          <a:effectRef idx="0">
            <a:schemeClr val="accent1"/>
          </a:effectRef>
          <a:fontRef idx="minor">
            <a:schemeClr val="tx1"/>
          </a:fontRef>
        </p:style>
      </p:cxnSp>
      <p:sp>
        <p:nvSpPr>
          <p:cNvPr id="6" name="Footer Placeholder 5">
            <a:extLst>
              <a:ext uri="{FF2B5EF4-FFF2-40B4-BE49-F238E27FC236}">
                <a16:creationId xmlns:a16="http://schemas.microsoft.com/office/drawing/2014/main" id="{4241E31C-1CDA-529C-D5E1-CDF837726955}"/>
              </a:ext>
            </a:extLst>
          </p:cNvPr>
          <p:cNvSpPr>
            <a:spLocks noGrp="1"/>
          </p:cNvSpPr>
          <p:nvPr>
            <p:ph type="ftr" sz="quarter" idx="11"/>
          </p:nvPr>
        </p:nvSpPr>
        <p:spPr/>
        <p:txBody>
          <a:bodyPr/>
          <a:lstStyle/>
          <a:p>
            <a:r>
              <a:rPr lang="en-IN"/>
              <a:t>xxx</a:t>
            </a:r>
            <a:endParaRPr lang="th-TH"/>
          </a:p>
        </p:txBody>
      </p:sp>
      <p:graphicFrame>
        <p:nvGraphicFramePr>
          <p:cNvPr id="10" name="TextBox 2">
            <a:extLst>
              <a:ext uri="{FF2B5EF4-FFF2-40B4-BE49-F238E27FC236}">
                <a16:creationId xmlns:a16="http://schemas.microsoft.com/office/drawing/2014/main" id="{73514575-3D16-B91E-94AB-46E4AA886521}"/>
              </a:ext>
            </a:extLst>
          </p:cNvPr>
          <p:cNvGraphicFramePr/>
          <p:nvPr>
            <p:extLst>
              <p:ext uri="{D42A27DB-BD31-4B8C-83A1-F6EECF244321}">
                <p14:modId xmlns:p14="http://schemas.microsoft.com/office/powerpoint/2010/main" val="2306883656"/>
              </p:ext>
            </p:extLst>
          </p:nvPr>
        </p:nvGraphicFramePr>
        <p:xfrm>
          <a:off x="372490" y="1100470"/>
          <a:ext cx="10515600" cy="5355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C3B0D67F-DFCE-A752-1B03-B5054DD18725}"/>
              </a:ext>
            </a:extLst>
          </p:cNvPr>
          <p:cNvSpPr txBox="1"/>
          <p:nvPr/>
        </p:nvSpPr>
        <p:spPr>
          <a:xfrm>
            <a:off x="466726" y="5757530"/>
            <a:ext cx="6172200" cy="738664"/>
          </a:xfrm>
          <a:prstGeom prst="rect">
            <a:avLst/>
          </a:prstGeom>
          <a:noFill/>
        </p:spPr>
        <p:txBody>
          <a:bodyPr wrap="square" rtlCol="0">
            <a:spAutoFit/>
          </a:bodyPr>
          <a:lstStyle/>
          <a:p>
            <a:r>
              <a:rPr lang="en-US" sz="1050" dirty="0">
                <a:solidFill>
                  <a:schemeClr val="bg1">
                    <a:lumMod val="65000"/>
                  </a:schemeClr>
                </a:solidFill>
              </a:rPr>
              <a:t>*support at the rate of 25% </a:t>
            </a:r>
            <a:r>
              <a:rPr lang="en-US" sz="1050" dirty="0" err="1">
                <a:solidFill>
                  <a:schemeClr val="bg1">
                    <a:lumMod val="65000"/>
                  </a:schemeClr>
                </a:solidFill>
              </a:rPr>
              <a:t>upto</a:t>
            </a:r>
            <a:r>
              <a:rPr lang="en-US" sz="1050" dirty="0">
                <a:solidFill>
                  <a:schemeClr val="bg1">
                    <a:lumMod val="65000"/>
                  </a:schemeClr>
                </a:solidFill>
              </a:rPr>
              <a:t> 50 Crore for the projects having gross fixed capital investment (GFCI) less than ₹250 crore.</a:t>
            </a:r>
          </a:p>
          <a:p>
            <a:r>
              <a:rPr lang="en-US" sz="1050" dirty="0">
                <a:solidFill>
                  <a:schemeClr val="bg1">
                    <a:lumMod val="65000"/>
                  </a:schemeClr>
                </a:solidFill>
              </a:rPr>
              <a:t>** government will provide support of 15% up to Rs 20 crore. projects having gross fixed capital investment (GFCI) less than ₹250 crore will get </a:t>
            </a:r>
            <a:r>
              <a:rPr lang="en-US" sz="1050" dirty="0" err="1">
                <a:solidFill>
                  <a:schemeClr val="bg1">
                    <a:lumMod val="65000"/>
                  </a:schemeClr>
                </a:solidFill>
              </a:rPr>
              <a:t>opex</a:t>
            </a:r>
            <a:r>
              <a:rPr lang="en-US" sz="1050" dirty="0">
                <a:solidFill>
                  <a:schemeClr val="bg1">
                    <a:lumMod val="65000"/>
                  </a:schemeClr>
                </a:solidFill>
              </a:rPr>
              <a:t> support.</a:t>
            </a:r>
            <a:endParaRPr lang="en-IN" sz="1050" dirty="0">
              <a:solidFill>
                <a:schemeClr val="bg1">
                  <a:lumMod val="65000"/>
                </a:schemeClr>
              </a:solidFill>
            </a:endParaRPr>
          </a:p>
        </p:txBody>
      </p:sp>
    </p:spTree>
    <p:extLst>
      <p:ext uri="{BB962C8B-B14F-4D97-AF65-F5344CB8AC3E}">
        <p14:creationId xmlns:p14="http://schemas.microsoft.com/office/powerpoint/2010/main" val="252695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5638F-54DB-81DF-9AC5-FA1AA5CB9744}"/>
              </a:ext>
            </a:extLst>
          </p:cNvPr>
          <p:cNvSpPr>
            <a:spLocks noGrp="1"/>
          </p:cNvSpPr>
          <p:nvPr>
            <p:ph type="title"/>
          </p:nvPr>
        </p:nvSpPr>
        <p:spPr>
          <a:xfrm>
            <a:off x="704209" y="635069"/>
            <a:ext cx="4509236" cy="1139139"/>
          </a:xfrm>
        </p:spPr>
        <p:txBody>
          <a:bodyPr>
            <a:normAutofit/>
          </a:bodyPr>
          <a:lstStyle/>
          <a:p>
            <a:r>
              <a:rPr lang="en-US" sz="3600">
                <a:latin typeface="Arial" panose="020B0604020202020204" pitchFamily="34" charset="0"/>
                <a:cs typeface="Arial" panose="020B0604020202020204" pitchFamily="34" charset="0"/>
              </a:rPr>
              <a:t>Current Status</a:t>
            </a:r>
            <a:endParaRPr lang="en-IN" sz="360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8DE8AA0-D10A-94BA-B840-999E58D4528C}"/>
              </a:ext>
            </a:extLst>
          </p:cNvPr>
          <p:cNvSpPr>
            <a:spLocks noGrp="1"/>
          </p:cNvSpPr>
          <p:nvPr>
            <p:ph idx="1"/>
          </p:nvPr>
        </p:nvSpPr>
        <p:spPr>
          <a:xfrm>
            <a:off x="720992" y="1941362"/>
            <a:ext cx="4492454" cy="2419097"/>
          </a:xfrm>
        </p:spPr>
        <p:txBody>
          <a:bodyPr anchor="t">
            <a:normAutofit/>
          </a:bodyPr>
          <a:lstStyle/>
          <a:p>
            <a:pPr marL="0" indent="0">
              <a:buNone/>
            </a:pPr>
            <a:r>
              <a:rPr lang="en-US" sz="1800" dirty="0">
                <a:latin typeface="Arial" panose="020B0604020202020204" pitchFamily="34" charset="0"/>
                <a:cs typeface="Arial" panose="020B0604020202020204" pitchFamily="34" charset="0"/>
              </a:rPr>
              <a:t>23 Entities have been authorized as BATF Service Provider across permitted activities</a:t>
            </a:r>
          </a:p>
          <a:p>
            <a:pPr marL="0" indent="0">
              <a:buNone/>
            </a:pPr>
            <a:endParaRPr lang="en-US" sz="1800"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rPr>
              <a:t>Some of the key BATF Service Provider in GIFT IFSC are </a:t>
            </a: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p:txBody>
      </p:sp>
      <p:sp>
        <p:nvSpPr>
          <p:cNvPr id="25" name="Freeform: Shape 24">
            <a:extLst>
              <a:ext uri="{FF2B5EF4-FFF2-40B4-BE49-F238E27FC236}">
                <a16:creationId xmlns:a16="http://schemas.microsoft.com/office/drawing/2014/main" id="{3A45B268-BBDB-4EC6-A664-CED7BF60D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14207" y="361702"/>
            <a:ext cx="1691640" cy="1691640"/>
          </a:xfrm>
          <a:custGeom>
            <a:avLst/>
            <a:gdLst>
              <a:gd name="connsiteX0" fmla="*/ 845820 w 1691640"/>
              <a:gd name="connsiteY0" fmla="*/ 0 h 1691640"/>
              <a:gd name="connsiteX1" fmla="*/ 1691640 w 1691640"/>
              <a:gd name="connsiteY1" fmla="*/ 845820 h 1691640"/>
              <a:gd name="connsiteX2" fmla="*/ 845820 w 1691640"/>
              <a:gd name="connsiteY2" fmla="*/ 1691640 h 1691640"/>
              <a:gd name="connsiteX3" fmla="*/ 0 w 1691640"/>
              <a:gd name="connsiteY3" fmla="*/ 845820 h 1691640"/>
              <a:gd name="connsiteX4" fmla="*/ 845820 w 1691640"/>
              <a:gd name="connsiteY4" fmla="*/ 0 h 1691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1640" h="1691640">
                <a:moveTo>
                  <a:pt x="845820" y="0"/>
                </a:moveTo>
                <a:cubicBezTo>
                  <a:pt x="1312954" y="0"/>
                  <a:pt x="1691640" y="378686"/>
                  <a:pt x="1691640" y="845820"/>
                </a:cubicBezTo>
                <a:cubicBezTo>
                  <a:pt x="1691640" y="1312954"/>
                  <a:pt x="1312954" y="1691640"/>
                  <a:pt x="845820" y="1691640"/>
                </a:cubicBezTo>
                <a:cubicBezTo>
                  <a:pt x="378687" y="1691640"/>
                  <a:pt x="0" y="1312954"/>
                  <a:pt x="0" y="845820"/>
                </a:cubicBezTo>
                <a:cubicBezTo>
                  <a:pt x="0" y="378686"/>
                  <a:pt x="378687" y="0"/>
                  <a:pt x="84582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Oval 26">
            <a:extLst>
              <a:ext uri="{FF2B5EF4-FFF2-40B4-BE49-F238E27FC236}">
                <a16:creationId xmlns:a16="http://schemas.microsoft.com/office/drawing/2014/main" id="{07977D39-626F-40D7-B00F-16E02602DD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9615" y="197110"/>
            <a:ext cx="2020824" cy="2020824"/>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9" name="Picture 18" descr="A black and white logo">
            <a:extLst>
              <a:ext uri="{FF2B5EF4-FFF2-40B4-BE49-F238E27FC236}">
                <a16:creationId xmlns:a16="http://schemas.microsoft.com/office/drawing/2014/main" id="{7DDEF134-C892-18E5-8362-DD26040A37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4506" y="705375"/>
            <a:ext cx="1048682" cy="998527"/>
          </a:xfrm>
          <a:prstGeom prst="rect">
            <a:avLst/>
          </a:prstGeom>
        </p:spPr>
      </p:pic>
      <p:sp>
        <p:nvSpPr>
          <p:cNvPr id="29" name="Freeform: Shape 28">
            <a:extLst>
              <a:ext uri="{FF2B5EF4-FFF2-40B4-BE49-F238E27FC236}">
                <a16:creationId xmlns:a16="http://schemas.microsoft.com/office/drawing/2014/main" id="{B78B55DD-3C55-4B94-9031-4F3723BD43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78624" y="2"/>
            <a:ext cx="3913376" cy="3281569"/>
          </a:xfrm>
          <a:custGeom>
            <a:avLst/>
            <a:gdLst>
              <a:gd name="connsiteX0" fmla="*/ 267865 w 3913376"/>
              <a:gd name="connsiteY0" fmla="*/ 0 h 3281569"/>
              <a:gd name="connsiteX1" fmla="*/ 3913376 w 3913376"/>
              <a:gd name="connsiteY1" fmla="*/ 0 h 3281569"/>
              <a:gd name="connsiteX2" fmla="*/ 3913376 w 3913376"/>
              <a:gd name="connsiteY2" fmla="*/ 2499938 h 3281569"/>
              <a:gd name="connsiteX3" fmla="*/ 3794714 w 3913376"/>
              <a:gd name="connsiteY3" fmla="*/ 2630499 h 3281569"/>
              <a:gd name="connsiteX4" fmla="*/ 2222892 w 3913376"/>
              <a:gd name="connsiteY4" fmla="*/ 3281569 h 3281569"/>
              <a:gd name="connsiteX5" fmla="*/ 0 w 3913376"/>
              <a:gd name="connsiteY5" fmla="*/ 1058677 h 3281569"/>
              <a:gd name="connsiteX6" fmla="*/ 174686 w 3913376"/>
              <a:gd name="connsiteY6" fmla="*/ 193427 h 3281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13376" h="3281569">
                <a:moveTo>
                  <a:pt x="267865" y="0"/>
                </a:moveTo>
                <a:lnTo>
                  <a:pt x="3913376" y="0"/>
                </a:lnTo>
                <a:lnTo>
                  <a:pt x="3913376" y="2499938"/>
                </a:lnTo>
                <a:lnTo>
                  <a:pt x="3794714" y="2630499"/>
                </a:lnTo>
                <a:cubicBezTo>
                  <a:pt x="3392450" y="3032763"/>
                  <a:pt x="2836727" y="3281569"/>
                  <a:pt x="2222892" y="3281569"/>
                </a:cubicBezTo>
                <a:cubicBezTo>
                  <a:pt x="995223" y="3281569"/>
                  <a:pt x="0" y="2286346"/>
                  <a:pt x="0" y="1058677"/>
                </a:cubicBezTo>
                <a:cubicBezTo>
                  <a:pt x="0" y="751760"/>
                  <a:pt x="62202" y="459370"/>
                  <a:pt x="174686" y="19342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B905CDE4-B751-4B3E-B625-6E59F89034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4932" y="1"/>
            <a:ext cx="4077068" cy="3445261"/>
          </a:xfrm>
          <a:custGeom>
            <a:avLst/>
            <a:gdLst>
              <a:gd name="connsiteX0" fmla="*/ 250035 w 4077068"/>
              <a:gd name="connsiteY0" fmla="*/ 0 h 3445261"/>
              <a:gd name="connsiteX1" fmla="*/ 4077068 w 4077068"/>
              <a:gd name="connsiteY1" fmla="*/ 0 h 3445261"/>
              <a:gd name="connsiteX2" fmla="*/ 4077068 w 4077068"/>
              <a:gd name="connsiteY2" fmla="*/ 2743040 h 3445261"/>
              <a:gd name="connsiteX3" fmla="*/ 4074154 w 4077068"/>
              <a:gd name="connsiteY3" fmla="*/ 2746247 h 3445261"/>
              <a:gd name="connsiteX4" fmla="*/ 2386584 w 4077068"/>
              <a:gd name="connsiteY4" fmla="*/ 3445261 h 3445261"/>
              <a:gd name="connsiteX5" fmla="*/ 0 w 4077068"/>
              <a:gd name="connsiteY5" fmla="*/ 1058677 h 3445261"/>
              <a:gd name="connsiteX6" fmla="*/ 187550 w 4077068"/>
              <a:gd name="connsiteY6" fmla="*/ 129711 h 34452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7068" h="3445261">
                <a:moveTo>
                  <a:pt x="250035" y="0"/>
                </a:moveTo>
                <a:lnTo>
                  <a:pt x="4077068" y="0"/>
                </a:lnTo>
                <a:lnTo>
                  <a:pt x="4077068" y="2743040"/>
                </a:lnTo>
                <a:lnTo>
                  <a:pt x="4074154" y="2746247"/>
                </a:lnTo>
                <a:cubicBezTo>
                  <a:pt x="3642267" y="3178134"/>
                  <a:pt x="3045621" y="3445261"/>
                  <a:pt x="2386584" y="3445261"/>
                </a:cubicBezTo>
                <a:cubicBezTo>
                  <a:pt x="1068510" y="3445261"/>
                  <a:pt x="0" y="2376751"/>
                  <a:pt x="0" y="1058677"/>
                </a:cubicBezTo>
                <a:cubicBezTo>
                  <a:pt x="0" y="729159"/>
                  <a:pt x="66782" y="415238"/>
                  <a:pt x="187550" y="129711"/>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Picture 17" descr="A black and red text&#10;&#10;AI-generated content may be incorrect.">
            <a:extLst>
              <a:ext uri="{FF2B5EF4-FFF2-40B4-BE49-F238E27FC236}">
                <a16:creationId xmlns:a16="http://schemas.microsoft.com/office/drawing/2014/main" id="{4356BF11-8E46-49AA-FE4B-A5F33EA09F1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89409" y="861377"/>
            <a:ext cx="2754569" cy="1165701"/>
          </a:xfrm>
          <a:prstGeom prst="rect">
            <a:avLst/>
          </a:prstGeom>
        </p:spPr>
      </p:pic>
      <p:sp>
        <p:nvSpPr>
          <p:cNvPr id="33" name="Freeform: Shape 32">
            <a:extLst>
              <a:ext uri="{FF2B5EF4-FFF2-40B4-BE49-F238E27FC236}">
                <a16:creationId xmlns:a16="http://schemas.microsoft.com/office/drawing/2014/main" id="{42D9BB05-ED63-4148-87AB-82720ACC3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18614" y="4769536"/>
            <a:ext cx="3950208" cy="2088462"/>
          </a:xfrm>
          <a:custGeom>
            <a:avLst/>
            <a:gdLst>
              <a:gd name="connsiteX0" fmla="*/ 1975104 w 3950208"/>
              <a:gd name="connsiteY0" fmla="*/ 0 h 2088462"/>
              <a:gd name="connsiteX1" fmla="*/ 3950208 w 3950208"/>
              <a:gd name="connsiteY1" fmla="*/ 1975104 h 2088462"/>
              <a:gd name="connsiteX2" fmla="*/ 3944484 w 3950208"/>
              <a:gd name="connsiteY2" fmla="*/ 2088462 h 2088462"/>
              <a:gd name="connsiteX3" fmla="*/ 5724 w 3950208"/>
              <a:gd name="connsiteY3" fmla="*/ 2088462 h 2088462"/>
              <a:gd name="connsiteX4" fmla="*/ 0 w 3950208"/>
              <a:gd name="connsiteY4" fmla="*/ 1975104 h 2088462"/>
              <a:gd name="connsiteX5" fmla="*/ 1975104 w 3950208"/>
              <a:gd name="connsiteY5" fmla="*/ 0 h 2088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0208" h="2088462">
                <a:moveTo>
                  <a:pt x="1975104" y="0"/>
                </a:moveTo>
                <a:cubicBezTo>
                  <a:pt x="3065924" y="0"/>
                  <a:pt x="3950208" y="884284"/>
                  <a:pt x="3950208" y="1975104"/>
                </a:cubicBezTo>
                <a:lnTo>
                  <a:pt x="3944484" y="2088462"/>
                </a:lnTo>
                <a:lnTo>
                  <a:pt x="5724" y="2088462"/>
                </a:lnTo>
                <a:lnTo>
                  <a:pt x="0" y="1975104"/>
                </a:lnTo>
                <a:cubicBezTo>
                  <a:pt x="0" y="884284"/>
                  <a:pt x="884284" y="0"/>
                  <a:pt x="1975104"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Shape 34">
            <a:extLst>
              <a:ext uri="{FF2B5EF4-FFF2-40B4-BE49-F238E27FC236}">
                <a16:creationId xmlns:a16="http://schemas.microsoft.com/office/drawing/2014/main" id="{CDC29AC1-2821-4FCC-B597-88DAF39C36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53162" y="4604085"/>
            <a:ext cx="4281112" cy="2253913"/>
          </a:xfrm>
          <a:custGeom>
            <a:avLst/>
            <a:gdLst>
              <a:gd name="connsiteX0" fmla="*/ 2140556 w 4281112"/>
              <a:gd name="connsiteY0" fmla="*/ 0 h 2253913"/>
              <a:gd name="connsiteX1" fmla="*/ 4281112 w 4281112"/>
              <a:gd name="connsiteY1" fmla="*/ 2140556 h 2253913"/>
              <a:gd name="connsiteX2" fmla="*/ 4275388 w 4281112"/>
              <a:gd name="connsiteY2" fmla="*/ 2253913 h 2253913"/>
              <a:gd name="connsiteX3" fmla="*/ 5724 w 4281112"/>
              <a:gd name="connsiteY3" fmla="*/ 2253913 h 2253913"/>
              <a:gd name="connsiteX4" fmla="*/ 0 w 4281112"/>
              <a:gd name="connsiteY4" fmla="*/ 2140556 h 2253913"/>
              <a:gd name="connsiteX5" fmla="*/ 2140556 w 4281112"/>
              <a:gd name="connsiteY5" fmla="*/ 0 h 225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81112" h="2253913">
                <a:moveTo>
                  <a:pt x="2140556" y="0"/>
                </a:moveTo>
                <a:cubicBezTo>
                  <a:pt x="3322752" y="0"/>
                  <a:pt x="4281112" y="958360"/>
                  <a:pt x="4281112" y="2140556"/>
                </a:cubicBezTo>
                <a:lnTo>
                  <a:pt x="4275388" y="2253913"/>
                </a:lnTo>
                <a:lnTo>
                  <a:pt x="5724" y="2253913"/>
                </a:lnTo>
                <a:lnTo>
                  <a:pt x="0" y="2140556"/>
                </a:lnTo>
                <a:cubicBezTo>
                  <a:pt x="0" y="958360"/>
                  <a:pt x="958360" y="0"/>
                  <a:pt x="2140556"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Freeform: Shape 36">
            <a:extLst>
              <a:ext uri="{FF2B5EF4-FFF2-40B4-BE49-F238E27FC236}">
                <a16:creationId xmlns:a16="http://schemas.microsoft.com/office/drawing/2014/main" id="{5B00B48C-8AA7-4128-AD60-76349F0CEC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6020" y="2715337"/>
            <a:ext cx="2743200" cy="2743200"/>
          </a:xfrm>
          <a:custGeom>
            <a:avLst/>
            <a:gdLst>
              <a:gd name="connsiteX0" fmla="*/ 1371600 w 2743200"/>
              <a:gd name="connsiteY0" fmla="*/ 0 h 2743200"/>
              <a:gd name="connsiteX1" fmla="*/ 2743200 w 2743200"/>
              <a:gd name="connsiteY1" fmla="*/ 1371600 h 2743200"/>
              <a:gd name="connsiteX2" fmla="*/ 1371600 w 2743200"/>
              <a:gd name="connsiteY2" fmla="*/ 2743200 h 2743200"/>
              <a:gd name="connsiteX3" fmla="*/ 0 w 2743200"/>
              <a:gd name="connsiteY3" fmla="*/ 1371600 h 2743200"/>
              <a:gd name="connsiteX4" fmla="*/ 1371600 w 2743200"/>
              <a:gd name="connsiteY4" fmla="*/ 0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0" h="2743200">
                <a:moveTo>
                  <a:pt x="1371600" y="0"/>
                </a:moveTo>
                <a:cubicBezTo>
                  <a:pt x="2129114" y="0"/>
                  <a:pt x="2743200" y="614087"/>
                  <a:pt x="2743200" y="1371600"/>
                </a:cubicBezTo>
                <a:cubicBezTo>
                  <a:pt x="2743200" y="2129114"/>
                  <a:pt x="2129114" y="2743200"/>
                  <a:pt x="1371600" y="2743200"/>
                </a:cubicBezTo>
                <a:cubicBezTo>
                  <a:pt x="614087" y="2743200"/>
                  <a:pt x="0" y="2129114"/>
                  <a:pt x="0" y="1371600"/>
                </a:cubicBezTo>
                <a:cubicBezTo>
                  <a:pt x="0" y="614087"/>
                  <a:pt x="614087" y="0"/>
                  <a:pt x="137160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Oval 38">
            <a:extLst>
              <a:ext uri="{FF2B5EF4-FFF2-40B4-BE49-F238E27FC236}">
                <a16:creationId xmlns:a16="http://schemas.microsoft.com/office/drawing/2014/main" id="{08108C16-F4C0-44AA-999D-17BD39219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1428" y="2550745"/>
            <a:ext cx="3072384" cy="3072384"/>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Picture 2" descr="A logo with a black background&#10;&#10;AI-generated content may be incorrect.">
            <a:extLst>
              <a:ext uri="{FF2B5EF4-FFF2-40B4-BE49-F238E27FC236}">
                <a16:creationId xmlns:a16="http://schemas.microsoft.com/office/drawing/2014/main" id="{0EEBE6C2-794A-C4F8-D88E-001CFF9F16B9}"/>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310806" y="3363368"/>
            <a:ext cx="1885522" cy="1447137"/>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4965812E-9043-5ECE-C939-9246343B08EF}"/>
              </a:ext>
            </a:extLst>
          </p:cNvPr>
          <p:cNvSpPr>
            <a:spLocks noGrp="1"/>
          </p:cNvSpPr>
          <p:nvPr>
            <p:ph type="sldNum" sz="quarter" idx="12"/>
          </p:nvPr>
        </p:nvSpPr>
        <p:spPr>
          <a:xfrm>
            <a:off x="804484" y="6108192"/>
            <a:ext cx="548640" cy="548640"/>
          </a:xfrm>
          <a:prstGeom prst="ellipse">
            <a:avLst/>
          </a:prstGeom>
          <a:solidFill>
            <a:srgbClr val="A28053"/>
          </a:solidFill>
        </p:spPr>
        <p:txBody>
          <a:bodyPr anchor="ctr">
            <a:normAutofit/>
          </a:bodyPr>
          <a:lstStyle/>
          <a:p>
            <a:pPr algn="ctr">
              <a:spcAft>
                <a:spcPts val="600"/>
              </a:spcAft>
            </a:pPr>
            <a:fld id="{D223A4CE-2FE5-4DC2-AB4D-C826342AA7FC}" type="slidenum">
              <a:rPr lang="th-TH" sz="1500">
                <a:solidFill>
                  <a:srgbClr val="FFFFFF"/>
                </a:solidFill>
                <a:latin typeface="Arial" panose="020B0604020202020204" pitchFamily="34" charset="0"/>
              </a:rPr>
              <a:pPr algn="ctr">
                <a:spcAft>
                  <a:spcPts val="600"/>
                </a:spcAft>
              </a:pPr>
              <a:t>11</a:t>
            </a:fld>
            <a:endParaRPr lang="th-TH" sz="1500">
              <a:solidFill>
                <a:srgbClr val="FFFFFF"/>
              </a:solidFill>
              <a:latin typeface="Arial" panose="020B0604020202020204" pitchFamily="34" charset="0"/>
            </a:endParaRPr>
          </a:p>
        </p:txBody>
      </p:sp>
      <p:pic>
        <p:nvPicPr>
          <p:cNvPr id="16" name="Picture 15" descr="A close-up of a symbol">
            <a:extLst>
              <a:ext uri="{FF2B5EF4-FFF2-40B4-BE49-F238E27FC236}">
                <a16:creationId xmlns:a16="http://schemas.microsoft.com/office/drawing/2014/main" id="{3ABA9171-BBFA-91B1-4D67-DF5C25C2FC6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40841" y="5825532"/>
            <a:ext cx="2210937" cy="362513"/>
          </a:xfrm>
          <a:prstGeom prst="rect">
            <a:avLst/>
          </a:prstGeom>
        </p:spPr>
      </p:pic>
      <p:sp>
        <p:nvSpPr>
          <p:cNvPr id="5" name="Footer Placeholder 4">
            <a:extLst>
              <a:ext uri="{FF2B5EF4-FFF2-40B4-BE49-F238E27FC236}">
                <a16:creationId xmlns:a16="http://schemas.microsoft.com/office/drawing/2014/main" id="{BE228DBD-E616-1407-8D96-8FE424F9A0D9}"/>
              </a:ext>
            </a:extLst>
          </p:cNvPr>
          <p:cNvSpPr>
            <a:spLocks noGrp="1"/>
          </p:cNvSpPr>
          <p:nvPr>
            <p:ph type="ftr" sz="quarter" idx="11"/>
          </p:nvPr>
        </p:nvSpPr>
        <p:spPr>
          <a:xfrm>
            <a:off x="6095320" y="6199632"/>
            <a:ext cx="2625599" cy="365760"/>
          </a:xfrm>
        </p:spPr>
        <p:txBody>
          <a:bodyPr>
            <a:normAutofit/>
          </a:bodyPr>
          <a:lstStyle/>
          <a:p>
            <a:pPr algn="l">
              <a:spcAft>
                <a:spcPts val="600"/>
              </a:spcAft>
            </a:pPr>
            <a:r>
              <a:rPr lang="en-IN" sz="1100">
                <a:solidFill>
                  <a:schemeClr val="tx1">
                    <a:alpha val="80000"/>
                  </a:schemeClr>
                </a:solidFill>
              </a:rPr>
              <a:t>xxx</a:t>
            </a:r>
            <a:endParaRPr lang="th-TH" sz="1100">
              <a:solidFill>
                <a:schemeClr val="tx1">
                  <a:alpha val="80000"/>
                </a:schemeClr>
              </a:solidFill>
            </a:endParaRPr>
          </a:p>
        </p:txBody>
      </p:sp>
      <p:sp>
        <p:nvSpPr>
          <p:cNvPr id="41" name="Freeform: Shape 40">
            <a:extLst>
              <a:ext uri="{FF2B5EF4-FFF2-40B4-BE49-F238E27FC236}">
                <a16:creationId xmlns:a16="http://schemas.microsoft.com/office/drawing/2014/main" id="{0760511E-86BF-4340-9949-CECB774FAC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09416" y="4131546"/>
            <a:ext cx="3178912" cy="2726454"/>
          </a:xfrm>
          <a:custGeom>
            <a:avLst/>
            <a:gdLst>
              <a:gd name="connsiteX0" fmla="*/ 1837818 w 3178912"/>
              <a:gd name="connsiteY0" fmla="*/ 0 h 2726454"/>
              <a:gd name="connsiteX1" fmla="*/ 3137352 w 3178912"/>
              <a:gd name="connsiteY1" fmla="*/ 538285 h 2726454"/>
              <a:gd name="connsiteX2" fmla="*/ 3178912 w 3178912"/>
              <a:gd name="connsiteY2" fmla="*/ 584013 h 2726454"/>
              <a:gd name="connsiteX3" fmla="*/ 3178912 w 3178912"/>
              <a:gd name="connsiteY3" fmla="*/ 2726454 h 2726454"/>
              <a:gd name="connsiteX4" fmla="*/ 229483 w 3178912"/>
              <a:gd name="connsiteY4" fmla="*/ 2726454 h 2726454"/>
              <a:gd name="connsiteX5" fmla="*/ 221815 w 3178912"/>
              <a:gd name="connsiteY5" fmla="*/ 2713832 h 2726454"/>
              <a:gd name="connsiteX6" fmla="*/ 0 w 3178912"/>
              <a:gd name="connsiteY6" fmla="*/ 1837818 h 2726454"/>
              <a:gd name="connsiteX7" fmla="*/ 1837818 w 3178912"/>
              <a:gd name="connsiteY7" fmla="*/ 0 h 27264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78912" h="2726454">
                <a:moveTo>
                  <a:pt x="1837818" y="0"/>
                </a:moveTo>
                <a:cubicBezTo>
                  <a:pt x="2345318" y="0"/>
                  <a:pt x="2804772" y="205705"/>
                  <a:pt x="3137352" y="538285"/>
                </a:cubicBezTo>
                <a:lnTo>
                  <a:pt x="3178912" y="584013"/>
                </a:lnTo>
                <a:lnTo>
                  <a:pt x="3178912" y="2726454"/>
                </a:lnTo>
                <a:lnTo>
                  <a:pt x="229483" y="2726454"/>
                </a:lnTo>
                <a:lnTo>
                  <a:pt x="221815" y="2713832"/>
                </a:lnTo>
                <a:cubicBezTo>
                  <a:pt x="80353" y="2453425"/>
                  <a:pt x="0" y="2155005"/>
                  <a:pt x="0" y="1837818"/>
                </a:cubicBezTo>
                <a:cubicBezTo>
                  <a:pt x="0" y="822819"/>
                  <a:pt x="822819" y="0"/>
                  <a:pt x="183781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Freeform: Shape 42">
            <a:extLst>
              <a:ext uri="{FF2B5EF4-FFF2-40B4-BE49-F238E27FC236}">
                <a16:creationId xmlns:a16="http://schemas.microsoft.com/office/drawing/2014/main" id="{C8F10CB3-3B5E-4C7A-98CF-B87454DDFA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48370" y="3966828"/>
            <a:ext cx="3339958" cy="2891173"/>
          </a:xfrm>
          <a:custGeom>
            <a:avLst/>
            <a:gdLst>
              <a:gd name="connsiteX0" fmla="*/ 2002536 w 3339958"/>
              <a:gd name="connsiteY0" fmla="*/ 0 h 2891173"/>
              <a:gd name="connsiteX1" fmla="*/ 3276335 w 3339958"/>
              <a:gd name="connsiteY1" fmla="*/ 457282 h 2891173"/>
              <a:gd name="connsiteX2" fmla="*/ 3339958 w 3339958"/>
              <a:gd name="connsiteY2" fmla="*/ 515107 h 2891173"/>
              <a:gd name="connsiteX3" fmla="*/ 3339958 w 3339958"/>
              <a:gd name="connsiteY3" fmla="*/ 2891173 h 2891173"/>
              <a:gd name="connsiteX4" fmla="*/ 209954 w 3339958"/>
              <a:gd name="connsiteY4" fmla="*/ 2891173 h 2891173"/>
              <a:gd name="connsiteX5" fmla="*/ 157369 w 3339958"/>
              <a:gd name="connsiteY5" fmla="*/ 2782014 h 2891173"/>
              <a:gd name="connsiteX6" fmla="*/ 0 w 3339958"/>
              <a:gd name="connsiteY6" fmla="*/ 2002536 h 2891173"/>
              <a:gd name="connsiteX7" fmla="*/ 2002536 w 3339958"/>
              <a:gd name="connsiteY7" fmla="*/ 0 h 28911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39958" h="2891173">
                <a:moveTo>
                  <a:pt x="2002536" y="0"/>
                </a:moveTo>
                <a:cubicBezTo>
                  <a:pt x="2486398" y="0"/>
                  <a:pt x="2930179" y="171609"/>
                  <a:pt x="3276335" y="457282"/>
                </a:cubicBezTo>
                <a:lnTo>
                  <a:pt x="3339958" y="515107"/>
                </a:lnTo>
                <a:lnTo>
                  <a:pt x="3339958" y="2891173"/>
                </a:lnTo>
                <a:lnTo>
                  <a:pt x="209954" y="2891173"/>
                </a:lnTo>
                <a:lnTo>
                  <a:pt x="157369" y="2782014"/>
                </a:lnTo>
                <a:cubicBezTo>
                  <a:pt x="56036" y="2542434"/>
                  <a:pt x="0" y="2279029"/>
                  <a:pt x="0" y="2002536"/>
                </a:cubicBezTo>
                <a:cubicBezTo>
                  <a:pt x="0" y="896566"/>
                  <a:pt x="896566" y="0"/>
                  <a:pt x="2002536"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0" name="Picture 19" descr="A logo for a company">
            <a:extLst>
              <a:ext uri="{FF2B5EF4-FFF2-40B4-BE49-F238E27FC236}">
                <a16:creationId xmlns:a16="http://schemas.microsoft.com/office/drawing/2014/main" id="{B3A45D7F-B2C5-AEB3-BDBF-1FA532D0C86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689910" y="4856627"/>
            <a:ext cx="2110556" cy="1580879"/>
          </a:xfrm>
          <a:prstGeom prst="rect">
            <a:avLst/>
          </a:prstGeom>
        </p:spPr>
      </p:pic>
    </p:spTree>
    <p:extLst>
      <p:ext uri="{BB962C8B-B14F-4D97-AF65-F5344CB8AC3E}">
        <p14:creationId xmlns:p14="http://schemas.microsoft.com/office/powerpoint/2010/main" val="3476255355"/>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38F59A4-4431-460D-8E49-6E65C189A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8A919B9C-5C01-47E4-B2F2-45F589208AB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3" name="Rectangle 12">
              <a:extLst>
                <a:ext uri="{FF2B5EF4-FFF2-40B4-BE49-F238E27FC236}">
                  <a16:creationId xmlns:a16="http://schemas.microsoft.com/office/drawing/2014/main" id="{E85A82CE-D835-4542-BE8D-62A8F5A943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63D7EF0-3AC8-4029-B55D-EBDD733D39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4">
                <a:lumMod val="75000"/>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Slide Number Placeholder 3">
            <a:extLst>
              <a:ext uri="{FF2B5EF4-FFF2-40B4-BE49-F238E27FC236}">
                <a16:creationId xmlns:a16="http://schemas.microsoft.com/office/drawing/2014/main" id="{3CAA52F3-5C73-3467-37E1-6192B3DD2B68}"/>
              </a:ext>
            </a:extLst>
          </p:cNvPr>
          <p:cNvSpPr>
            <a:spLocks noGrp="1"/>
          </p:cNvSpPr>
          <p:nvPr>
            <p:ph type="sldNum" sz="quarter" idx="12"/>
          </p:nvPr>
        </p:nvSpPr>
        <p:spPr>
          <a:xfrm rot="5400000">
            <a:off x="9033635" y="3148837"/>
            <a:ext cx="5768976" cy="550800"/>
          </a:xfrm>
        </p:spPr>
        <p:txBody>
          <a:bodyPr>
            <a:normAutofit/>
          </a:bodyPr>
          <a:lstStyle/>
          <a:p>
            <a:pPr algn="ctr">
              <a:spcAft>
                <a:spcPts val="600"/>
              </a:spcAft>
            </a:pPr>
            <a:fld id="{D223A4CE-2FE5-4DC2-AB4D-C826342AA7FC}" type="slidenum">
              <a:rPr lang="th-TH" sz="1000"/>
              <a:pPr algn="ctr">
                <a:spcAft>
                  <a:spcPts val="600"/>
                </a:spcAft>
              </a:pPr>
              <a:t>12</a:t>
            </a:fld>
            <a:endParaRPr lang="th-TH" sz="1000"/>
          </a:p>
        </p:txBody>
      </p:sp>
      <p:graphicFrame>
        <p:nvGraphicFramePr>
          <p:cNvPr id="6" name="Content Placeholder 2">
            <a:extLst>
              <a:ext uri="{FF2B5EF4-FFF2-40B4-BE49-F238E27FC236}">
                <a16:creationId xmlns:a16="http://schemas.microsoft.com/office/drawing/2014/main" id="{8E87E816-E7C3-6367-81F8-0467F048BDBB}"/>
              </a:ext>
            </a:extLst>
          </p:cNvPr>
          <p:cNvGraphicFramePr>
            <a:graphicFrameLocks noGrp="1"/>
          </p:cNvGraphicFramePr>
          <p:nvPr>
            <p:ph idx="1"/>
            <p:extLst>
              <p:ext uri="{D42A27DB-BD31-4B8C-83A1-F6EECF244321}">
                <p14:modId xmlns:p14="http://schemas.microsoft.com/office/powerpoint/2010/main" val="1086568568"/>
              </p:ext>
            </p:extLst>
          </p:nvPr>
        </p:nvGraphicFramePr>
        <p:xfrm>
          <a:off x="547688" y="2133600"/>
          <a:ext cx="11093450" cy="4157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Footer Placeholder 1">
            <a:extLst>
              <a:ext uri="{FF2B5EF4-FFF2-40B4-BE49-F238E27FC236}">
                <a16:creationId xmlns:a16="http://schemas.microsoft.com/office/drawing/2014/main" id="{43432900-6C72-3942-AA4A-3F69F2A84B5E}"/>
              </a:ext>
            </a:extLst>
          </p:cNvPr>
          <p:cNvSpPr>
            <a:spLocks noGrp="1"/>
          </p:cNvSpPr>
          <p:nvPr>
            <p:ph type="ftr" sz="quarter" idx="11"/>
          </p:nvPr>
        </p:nvSpPr>
        <p:spPr/>
        <p:txBody>
          <a:bodyPr/>
          <a:lstStyle/>
          <a:p>
            <a:r>
              <a:rPr lang="en-IN"/>
              <a:t>xxx</a:t>
            </a:r>
            <a:endParaRPr lang="th-TH"/>
          </a:p>
        </p:txBody>
      </p:sp>
    </p:spTree>
    <p:extLst>
      <p:ext uri="{BB962C8B-B14F-4D97-AF65-F5344CB8AC3E}">
        <p14:creationId xmlns:p14="http://schemas.microsoft.com/office/powerpoint/2010/main" val="1461425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7"/>
          <p:cNvSpPr txBox="1"/>
          <p:nvPr/>
        </p:nvSpPr>
        <p:spPr>
          <a:xfrm>
            <a:off x="85725" y="89743"/>
            <a:ext cx="11690675" cy="741701"/>
          </a:xfrm>
          <a:prstGeom prst="rect">
            <a:avLst/>
          </a:prstGeom>
          <a:noFill/>
          <a:ln>
            <a:noFill/>
          </a:ln>
        </p:spPr>
        <p:txBody>
          <a:bodyPr spcFirstLastPara="1" wrap="square" lIns="121900" tIns="121900" rIns="121900" bIns="121900" anchor="t" anchorCtr="0">
            <a:spAutoFit/>
          </a:bodyPr>
          <a:lstStyle/>
          <a:p>
            <a:pPr>
              <a:lnSpc>
                <a:spcPct val="85000"/>
              </a:lnSpc>
              <a:spcAft>
                <a:spcPts val="600"/>
              </a:spcAft>
              <a:buClr>
                <a:schemeClr val="dk1"/>
              </a:buClr>
              <a:buSzPts val="1100"/>
            </a:pPr>
            <a:r>
              <a:rPr lang="en-US" sz="3200" dirty="0">
                <a:solidFill>
                  <a:schemeClr val="accent1">
                    <a:lumMod val="50000"/>
                  </a:schemeClr>
                </a:solidFill>
                <a:latin typeface="Arial" panose="020B0604020202020204" pitchFamily="34" charset="0"/>
                <a:cs typeface="Arial" panose="020B0604020202020204" pitchFamily="34" charset="0"/>
              </a:rPr>
              <a:t>Salient features of the Regulations</a:t>
            </a:r>
            <a:endParaRPr lang="en-IN" sz="3200" dirty="0">
              <a:solidFill>
                <a:schemeClr val="accent1">
                  <a:lumMod val="50000"/>
                </a:schemeClr>
              </a:solidFill>
              <a:latin typeface="Arial" panose="020B0604020202020204" pitchFamily="34" charset="0"/>
              <a:cs typeface="Arial" panose="020B0604020202020204" pitchFamily="34" charset="0"/>
            </a:endParaRPr>
          </a:p>
        </p:txBody>
      </p:sp>
      <p:cxnSp>
        <p:nvCxnSpPr>
          <p:cNvPr id="2" name="Straight Connector 1">
            <a:extLst>
              <a:ext uri="{FF2B5EF4-FFF2-40B4-BE49-F238E27FC236}">
                <a16:creationId xmlns:a16="http://schemas.microsoft.com/office/drawing/2014/main" id="{033C78BD-E572-0B00-14D1-B9BB35A021E0}"/>
              </a:ext>
            </a:extLst>
          </p:cNvPr>
          <p:cNvCxnSpPr>
            <a:cxnSpLocks/>
          </p:cNvCxnSpPr>
          <p:nvPr/>
        </p:nvCxnSpPr>
        <p:spPr>
          <a:xfrm>
            <a:off x="215957" y="717530"/>
            <a:ext cx="6556318" cy="0"/>
          </a:xfrm>
          <a:prstGeom prst="line">
            <a:avLst/>
          </a:prstGeom>
          <a:ln w="38100">
            <a:solidFill>
              <a:srgbClr val="F79A29"/>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326C4001-D409-58FE-E809-21BB363936F0}"/>
              </a:ext>
            </a:extLst>
          </p:cNvPr>
          <p:cNvSpPr txBox="1"/>
          <p:nvPr/>
        </p:nvSpPr>
        <p:spPr>
          <a:xfrm>
            <a:off x="486092" y="913705"/>
            <a:ext cx="10978515" cy="527631"/>
          </a:xfrm>
          <a:prstGeom prst="rect">
            <a:avLst/>
          </a:prstGeom>
          <a:solidFill>
            <a:schemeClr val="bg1"/>
          </a:solidFill>
          <a:effectLst/>
        </p:spPr>
        <p:txBody>
          <a:bodyPr wrap="square" lIns="72000" tIns="72000" rIns="72000" bIns="36000" rtlCol="0" anchor="ctr">
            <a:spAutoFit/>
          </a:bodyPr>
          <a:lstStyle/>
          <a:p>
            <a:pPr>
              <a:lnSpc>
                <a:spcPct val="85000"/>
              </a:lnSpc>
              <a:spcAft>
                <a:spcPts val="600"/>
              </a:spcAft>
              <a:buClr>
                <a:schemeClr val="dk1"/>
              </a:buClr>
              <a:buSzPts val="1100"/>
            </a:pPr>
            <a:r>
              <a:rPr lang="en-US" sz="1600" dirty="0">
                <a:latin typeface="Arial" panose="020B0604020202020204" pitchFamily="34" charset="0"/>
                <a:cs typeface="Arial" panose="020B0604020202020204" pitchFamily="34" charset="0"/>
              </a:rPr>
              <a:t>Government vide notification (</a:t>
            </a:r>
            <a:r>
              <a:rPr lang="en-IN" sz="1600" b="0" i="0" dirty="0">
                <a:effectLst/>
                <a:latin typeface="Arial" panose="020B0604020202020204" pitchFamily="34" charset="0"/>
                <a:cs typeface="Arial" panose="020B0604020202020204" pitchFamily="34" charset="0"/>
              </a:rPr>
              <a:t>CG-DL-E-19012024-251465) dated 18.01.2024 notified Bookkeeping, Accounting, Taxation and Financial Crime Compliance as a financial services.</a:t>
            </a:r>
            <a:endParaRPr lang="en-IN" sz="1600" dirty="0">
              <a:latin typeface="Arial" panose="020B0604020202020204" pitchFamily="34" charset="0"/>
              <a:cs typeface="Arial" panose="020B0604020202020204" pitchFamily="34" charset="0"/>
            </a:endParaRPr>
          </a:p>
        </p:txBody>
      </p:sp>
      <p:grpSp>
        <p:nvGrpSpPr>
          <p:cNvPr id="4" name="Group 3">
            <a:extLst>
              <a:ext uri="{FF2B5EF4-FFF2-40B4-BE49-F238E27FC236}">
                <a16:creationId xmlns:a16="http://schemas.microsoft.com/office/drawing/2014/main" id="{8AE84E25-16E0-36B0-62E6-B423B889C5ED}"/>
              </a:ext>
            </a:extLst>
          </p:cNvPr>
          <p:cNvGrpSpPr/>
          <p:nvPr/>
        </p:nvGrpSpPr>
        <p:grpSpPr>
          <a:xfrm>
            <a:off x="603884" y="2133599"/>
            <a:ext cx="2689593" cy="4429124"/>
            <a:chOff x="609601" y="1929191"/>
            <a:chExt cx="2689593" cy="4166809"/>
          </a:xfrm>
        </p:grpSpPr>
        <p:sp>
          <p:nvSpPr>
            <p:cNvPr id="5" name="Rechteck 40" descr="Creative listing layouts&#10;5 Pointer layout">
              <a:extLst>
                <a:ext uri="{FF2B5EF4-FFF2-40B4-BE49-F238E27FC236}">
                  <a16:creationId xmlns:a16="http://schemas.microsoft.com/office/drawing/2014/main" id="{EB6E5395-2D09-3374-ED07-066B18F0A474}"/>
                </a:ext>
              </a:extLst>
            </p:cNvPr>
            <p:cNvSpPr/>
            <p:nvPr/>
          </p:nvSpPr>
          <p:spPr bwMode="gray">
            <a:xfrm>
              <a:off x="609601" y="2589591"/>
              <a:ext cx="2689593" cy="3506409"/>
            </a:xfrm>
            <a:prstGeom prst="rect">
              <a:avLst/>
            </a:prstGeom>
            <a:solidFill>
              <a:schemeClr val="bg1">
                <a:lumMod val="60000"/>
                <a:lumOff val="40000"/>
              </a:schemeClr>
            </a:solidFill>
            <a:ln>
              <a:solidFill>
                <a:schemeClr val="accent5">
                  <a:lumMod val="50000"/>
                </a:schemeClr>
              </a:solidFill>
            </a:ln>
          </p:spPr>
          <p:txBody>
            <a:bodyPr wrap="square" tIns="90000" bIns="36000">
              <a:noAutofit/>
            </a:bodyPr>
            <a:lstStyle/>
            <a:p>
              <a:pPr marL="285750" indent="-285750">
                <a:lnSpc>
                  <a:spcPct val="95000"/>
                </a:lnSpc>
                <a:spcAft>
                  <a:spcPts val="800"/>
                </a:spcAft>
                <a:buFont typeface="Arial" panose="020B0604020202020204" pitchFamily="34" charset="0"/>
                <a:buChar char="•"/>
                <a:defRPr/>
              </a:pPr>
              <a:r>
                <a:rPr lang="en-US" sz="1500" dirty="0">
                  <a:latin typeface="Arial" panose="020B0604020202020204" pitchFamily="34" charset="0"/>
                  <a:ea typeface="Roboto"/>
                  <a:cs typeface="Arial" panose="020B0604020202020204" pitchFamily="34" charset="0"/>
                </a:rPr>
                <a:t>Preparation of financial statements</a:t>
              </a:r>
            </a:p>
            <a:p>
              <a:pPr marL="285750" indent="-285750">
                <a:lnSpc>
                  <a:spcPct val="95000"/>
                </a:lnSpc>
                <a:spcAft>
                  <a:spcPts val="800"/>
                </a:spcAft>
                <a:buFont typeface="Arial" panose="020B0604020202020204" pitchFamily="34" charset="0"/>
                <a:buChar char="•"/>
                <a:defRPr/>
              </a:pPr>
              <a:r>
                <a:rPr lang="en-US" sz="1500" dirty="0">
                  <a:latin typeface="Arial" panose="020B0604020202020204" pitchFamily="34" charset="0"/>
                  <a:ea typeface="Roboto"/>
                  <a:cs typeface="Arial" panose="020B0604020202020204" pitchFamily="34" charset="0"/>
                </a:rPr>
                <a:t>Compilation of financial statements from information provided by the client</a:t>
              </a:r>
            </a:p>
            <a:p>
              <a:pPr marL="285750" indent="-285750">
                <a:lnSpc>
                  <a:spcPct val="95000"/>
                </a:lnSpc>
                <a:spcAft>
                  <a:spcPts val="800"/>
                </a:spcAft>
                <a:buFont typeface="Arial" panose="020B0604020202020204" pitchFamily="34" charset="0"/>
                <a:buChar char="•"/>
                <a:defRPr/>
              </a:pPr>
              <a:r>
                <a:rPr lang="en-US" sz="1500" dirty="0">
                  <a:latin typeface="Arial" panose="020B0604020202020204" pitchFamily="34" charset="0"/>
                  <a:ea typeface="Roboto"/>
                  <a:cs typeface="Arial" panose="020B0604020202020204" pitchFamily="34" charset="0"/>
                </a:rPr>
                <a:t>Reviewing annual and interim financial statements or other accounting information</a:t>
              </a:r>
            </a:p>
            <a:p>
              <a:pPr marL="285750" indent="-285750">
                <a:lnSpc>
                  <a:spcPct val="95000"/>
                </a:lnSpc>
                <a:spcAft>
                  <a:spcPts val="800"/>
                </a:spcAft>
                <a:buFont typeface="Arial" panose="020B0604020202020204" pitchFamily="34" charset="0"/>
                <a:buChar char="•"/>
                <a:defRPr/>
              </a:pPr>
              <a:r>
                <a:rPr lang="en-US" sz="1500" dirty="0">
                  <a:latin typeface="Arial" panose="020B0604020202020204" pitchFamily="34" charset="0"/>
                  <a:ea typeface="Roboto"/>
                  <a:cs typeface="Arial" panose="020B0604020202020204" pitchFamily="34" charset="0"/>
                </a:rPr>
                <a:t>Analysis of financial statements;</a:t>
              </a:r>
            </a:p>
            <a:p>
              <a:pPr marL="285750" indent="-285750">
                <a:lnSpc>
                  <a:spcPct val="95000"/>
                </a:lnSpc>
                <a:spcAft>
                  <a:spcPts val="800"/>
                </a:spcAft>
                <a:buFont typeface="Arial" panose="020B0604020202020204" pitchFamily="34" charset="0"/>
                <a:buChar char="•"/>
                <a:defRPr/>
              </a:pPr>
              <a:r>
                <a:rPr lang="en-US" sz="1500" dirty="0">
                  <a:latin typeface="Arial" panose="020B0604020202020204" pitchFamily="34" charset="0"/>
                  <a:ea typeface="Roboto"/>
                  <a:cs typeface="Arial" panose="020B0604020202020204" pitchFamily="34" charset="0"/>
                </a:rPr>
                <a:t>Other related accounting support services</a:t>
              </a:r>
            </a:p>
          </p:txBody>
        </p:sp>
        <p:sp>
          <p:nvSpPr>
            <p:cNvPr id="6" name="Rechteck 40" descr="Creative listing layouts&#10;5 Pointer layout">
              <a:extLst>
                <a:ext uri="{FF2B5EF4-FFF2-40B4-BE49-F238E27FC236}">
                  <a16:creationId xmlns:a16="http://schemas.microsoft.com/office/drawing/2014/main" id="{3237B8B3-C3AA-5525-70CD-FF8502FC1C4C}"/>
                </a:ext>
              </a:extLst>
            </p:cNvPr>
            <p:cNvSpPr/>
            <p:nvPr/>
          </p:nvSpPr>
          <p:spPr bwMode="gray">
            <a:xfrm>
              <a:off x="609601" y="1929191"/>
              <a:ext cx="2689593" cy="610809"/>
            </a:xfrm>
            <a:prstGeom prst="rect">
              <a:avLst/>
            </a:prstGeom>
            <a:solidFill>
              <a:schemeClr val="accent2">
                <a:lumMod val="60000"/>
                <a:lumOff val="40000"/>
              </a:schemeClr>
            </a:solidFill>
          </p:spPr>
          <p:txBody>
            <a:bodyPr wrap="square" tIns="90000" bIns="36000" anchor="ctr">
              <a:noAutofit/>
            </a:bodyPr>
            <a:lstStyle/>
            <a:p>
              <a:pPr algn="ctr">
                <a:lnSpc>
                  <a:spcPct val="95000"/>
                </a:lnSpc>
                <a:spcAft>
                  <a:spcPts val="800"/>
                </a:spcAft>
                <a:defRPr/>
              </a:pPr>
              <a:r>
                <a:rPr lang="en-US" sz="1600" b="1" kern="0" dirty="0">
                  <a:solidFill>
                    <a:schemeClr val="accent1">
                      <a:lumMod val="50000"/>
                    </a:schemeClr>
                  </a:solidFill>
                  <a:latin typeface="Arial" panose="020B0604020202020204" pitchFamily="34" charset="0"/>
                  <a:cs typeface="Arial" panose="020B0604020202020204" pitchFamily="34" charset="0"/>
                </a:rPr>
                <a:t>Accounting Service</a:t>
              </a:r>
            </a:p>
          </p:txBody>
        </p:sp>
      </p:grpSp>
      <p:grpSp>
        <p:nvGrpSpPr>
          <p:cNvPr id="7" name="Group 6">
            <a:extLst>
              <a:ext uri="{FF2B5EF4-FFF2-40B4-BE49-F238E27FC236}">
                <a16:creationId xmlns:a16="http://schemas.microsoft.com/office/drawing/2014/main" id="{70807D15-03CC-3EBC-9A41-2CD6A2D18F6F}"/>
              </a:ext>
            </a:extLst>
          </p:cNvPr>
          <p:cNvGrpSpPr/>
          <p:nvPr/>
        </p:nvGrpSpPr>
        <p:grpSpPr>
          <a:xfrm>
            <a:off x="3372575" y="2133599"/>
            <a:ext cx="2689593" cy="4429124"/>
            <a:chOff x="3351921" y="1929191"/>
            <a:chExt cx="2689593" cy="4166809"/>
          </a:xfrm>
        </p:grpSpPr>
        <p:sp>
          <p:nvSpPr>
            <p:cNvPr id="8" name="Rechteck 40" descr="Creative listing layouts&#10;5 Pointer layout">
              <a:extLst>
                <a:ext uri="{FF2B5EF4-FFF2-40B4-BE49-F238E27FC236}">
                  <a16:creationId xmlns:a16="http://schemas.microsoft.com/office/drawing/2014/main" id="{5BDA8166-1FD4-7F26-D73D-805C7C4A7C80}"/>
                </a:ext>
              </a:extLst>
            </p:cNvPr>
            <p:cNvSpPr/>
            <p:nvPr/>
          </p:nvSpPr>
          <p:spPr bwMode="gray">
            <a:xfrm>
              <a:off x="3351921" y="2589591"/>
              <a:ext cx="2689593" cy="3506409"/>
            </a:xfrm>
            <a:prstGeom prst="rect">
              <a:avLst/>
            </a:prstGeom>
            <a:solidFill>
              <a:schemeClr val="bg1">
                <a:lumMod val="60000"/>
                <a:lumOff val="40000"/>
              </a:schemeClr>
            </a:solidFill>
            <a:ln>
              <a:solidFill>
                <a:schemeClr val="accent5">
                  <a:lumMod val="50000"/>
                </a:schemeClr>
              </a:solidFill>
            </a:ln>
          </p:spPr>
          <p:txBody>
            <a:bodyPr wrap="square" tIns="90000" bIns="36000">
              <a:noAutofit/>
            </a:bodyPr>
            <a:lstStyle/>
            <a:p>
              <a:pPr marL="182563" indent="-182563">
                <a:lnSpc>
                  <a:spcPct val="95000"/>
                </a:lnSpc>
                <a:spcAft>
                  <a:spcPts val="800"/>
                </a:spcAft>
                <a:buSzPct val="120000"/>
                <a:buFont typeface="EYInterstate Light" panose="02000506000000020004" pitchFamily="2" charset="0"/>
                <a:buChar char="•"/>
                <a:defRPr/>
              </a:pPr>
              <a:r>
                <a:rPr lang="en-US" sz="1500" dirty="0">
                  <a:latin typeface="Arial" panose="020B0604020202020204" pitchFamily="34" charset="0"/>
                  <a:ea typeface="Roboto"/>
                  <a:cs typeface="Arial" panose="020B0604020202020204" pitchFamily="34" charset="0"/>
                </a:rPr>
                <a:t>Classifying and recording transactions including payroll ledgers in terms of money or any other unit of measurement in books of account or other related documents.*</a:t>
              </a:r>
            </a:p>
            <a:p>
              <a:pPr marL="182563" indent="-182563">
                <a:lnSpc>
                  <a:spcPct val="95000"/>
                </a:lnSpc>
                <a:spcAft>
                  <a:spcPts val="800"/>
                </a:spcAft>
                <a:buSzPct val="120000"/>
                <a:buFont typeface="EYInterstate Light" panose="02000506000000020004" pitchFamily="2" charset="0"/>
                <a:buChar char="•"/>
                <a:defRPr/>
              </a:pPr>
              <a:endParaRPr lang="en-US" sz="1500" dirty="0">
                <a:latin typeface="Arial" panose="020B0604020202020204" pitchFamily="34" charset="0"/>
                <a:ea typeface="Roboto"/>
                <a:cs typeface="Arial" panose="020B0604020202020204" pitchFamily="34" charset="0"/>
              </a:endParaRPr>
            </a:p>
            <a:p>
              <a:pPr marL="182563" indent="-182563">
                <a:lnSpc>
                  <a:spcPct val="95000"/>
                </a:lnSpc>
                <a:spcAft>
                  <a:spcPts val="800"/>
                </a:spcAft>
                <a:buSzPct val="120000"/>
                <a:buFont typeface="EYInterstate Light" panose="02000506000000020004" pitchFamily="2" charset="0"/>
                <a:buChar char="•"/>
                <a:defRPr/>
              </a:pPr>
              <a:endParaRPr lang="en-US" sz="1500" dirty="0">
                <a:latin typeface="Arial" panose="020B0604020202020204" pitchFamily="34" charset="0"/>
                <a:ea typeface="Roboto"/>
                <a:cs typeface="Arial" panose="020B0604020202020204" pitchFamily="34" charset="0"/>
              </a:endParaRPr>
            </a:p>
            <a:p>
              <a:pPr marL="182563" indent="-182563">
                <a:lnSpc>
                  <a:spcPct val="95000"/>
                </a:lnSpc>
                <a:spcAft>
                  <a:spcPts val="800"/>
                </a:spcAft>
                <a:buSzPct val="120000"/>
                <a:buFont typeface="EYInterstate Light" panose="02000506000000020004" pitchFamily="2" charset="0"/>
                <a:buChar char="•"/>
                <a:defRPr/>
              </a:pPr>
              <a:endParaRPr lang="en-US" sz="1500" dirty="0">
                <a:latin typeface="Arial" panose="020B0604020202020204" pitchFamily="34" charset="0"/>
                <a:ea typeface="Roboto"/>
                <a:cs typeface="Arial" panose="020B0604020202020204" pitchFamily="34" charset="0"/>
              </a:endParaRPr>
            </a:p>
            <a:p>
              <a:pPr>
                <a:lnSpc>
                  <a:spcPct val="95000"/>
                </a:lnSpc>
                <a:spcAft>
                  <a:spcPts val="800"/>
                </a:spcAft>
                <a:buSzPct val="120000"/>
                <a:defRPr/>
              </a:pPr>
              <a:endParaRPr lang="en-US" sz="1500" dirty="0">
                <a:latin typeface="Arial" panose="020B0604020202020204" pitchFamily="34" charset="0"/>
                <a:ea typeface="Roboto"/>
                <a:cs typeface="Arial" panose="020B0604020202020204" pitchFamily="34" charset="0"/>
              </a:endParaRPr>
            </a:p>
            <a:p>
              <a:pPr>
                <a:lnSpc>
                  <a:spcPct val="95000"/>
                </a:lnSpc>
                <a:spcAft>
                  <a:spcPts val="800"/>
                </a:spcAft>
                <a:buSzPct val="120000"/>
                <a:defRPr/>
              </a:pPr>
              <a:r>
                <a:rPr lang="en-US" sz="1500" dirty="0">
                  <a:latin typeface="Arial" panose="020B0604020202020204" pitchFamily="34" charset="0"/>
                  <a:ea typeface="Roboto"/>
                  <a:cs typeface="Arial" panose="020B0604020202020204" pitchFamily="34" charset="0"/>
                </a:rPr>
                <a:t>*</a:t>
              </a:r>
              <a:r>
                <a:rPr lang="en-US" sz="1200" dirty="0">
                  <a:solidFill>
                    <a:schemeClr val="bg1">
                      <a:lumMod val="65000"/>
                    </a:schemeClr>
                  </a:solidFill>
                  <a:latin typeface="Arial" panose="020B0604020202020204" pitchFamily="34" charset="0"/>
                  <a:ea typeface="Roboto"/>
                  <a:cs typeface="Arial" panose="020B0604020202020204" pitchFamily="34" charset="0"/>
                </a:rPr>
                <a:t>Book-keeping Services under this clause do not include payroll and taxation services.</a:t>
              </a:r>
            </a:p>
          </p:txBody>
        </p:sp>
        <p:sp>
          <p:nvSpPr>
            <p:cNvPr id="9" name="Rechteck 40" descr="Creative listing layouts&#10;5 Pointer layout">
              <a:extLst>
                <a:ext uri="{FF2B5EF4-FFF2-40B4-BE49-F238E27FC236}">
                  <a16:creationId xmlns:a16="http://schemas.microsoft.com/office/drawing/2014/main" id="{DC4E0928-D616-DBB7-7467-D6F1B125AE73}"/>
                </a:ext>
              </a:extLst>
            </p:cNvPr>
            <p:cNvSpPr/>
            <p:nvPr/>
          </p:nvSpPr>
          <p:spPr bwMode="gray">
            <a:xfrm>
              <a:off x="3351921" y="1929191"/>
              <a:ext cx="2689593" cy="610809"/>
            </a:xfrm>
            <a:prstGeom prst="rect">
              <a:avLst/>
            </a:prstGeom>
            <a:solidFill>
              <a:schemeClr val="accent2">
                <a:lumMod val="60000"/>
                <a:lumOff val="40000"/>
              </a:schemeClr>
            </a:solidFill>
            <a:ln>
              <a:solidFill>
                <a:schemeClr val="accent5">
                  <a:lumMod val="50000"/>
                </a:schemeClr>
              </a:solidFill>
            </a:ln>
          </p:spPr>
          <p:txBody>
            <a:bodyPr wrap="square" tIns="90000" bIns="36000" anchor="ctr">
              <a:noAutofit/>
            </a:bodyPr>
            <a:lstStyle/>
            <a:p>
              <a:pPr algn="ctr">
                <a:lnSpc>
                  <a:spcPct val="95000"/>
                </a:lnSpc>
                <a:spcAft>
                  <a:spcPts val="800"/>
                </a:spcAft>
                <a:defRPr/>
              </a:pPr>
              <a:r>
                <a:rPr lang="en-US" sz="1600" b="1" kern="0" dirty="0">
                  <a:solidFill>
                    <a:schemeClr val="accent1">
                      <a:lumMod val="50000"/>
                    </a:schemeClr>
                  </a:solidFill>
                  <a:latin typeface="Arial" panose="020B0604020202020204" pitchFamily="34" charset="0"/>
                  <a:cs typeface="Arial" panose="020B0604020202020204" pitchFamily="34" charset="0"/>
                </a:rPr>
                <a:t>Book-Keeping Service</a:t>
              </a:r>
            </a:p>
          </p:txBody>
        </p:sp>
      </p:grpSp>
      <p:grpSp>
        <p:nvGrpSpPr>
          <p:cNvPr id="10" name="Group 9">
            <a:extLst>
              <a:ext uri="{FF2B5EF4-FFF2-40B4-BE49-F238E27FC236}">
                <a16:creationId xmlns:a16="http://schemas.microsoft.com/office/drawing/2014/main" id="{18A1DCA8-C7F2-55A2-404B-57BC6632D09D}"/>
              </a:ext>
            </a:extLst>
          </p:cNvPr>
          <p:cNvGrpSpPr/>
          <p:nvPr/>
        </p:nvGrpSpPr>
        <p:grpSpPr>
          <a:xfrm>
            <a:off x="6135549" y="2133599"/>
            <a:ext cx="2689593" cy="4429124"/>
            <a:chOff x="6104567" y="1929191"/>
            <a:chExt cx="2689593" cy="4166809"/>
          </a:xfrm>
        </p:grpSpPr>
        <p:sp>
          <p:nvSpPr>
            <p:cNvPr id="11" name="Rechteck 40" descr="Creative listing layouts&#10;5 Pointer layout">
              <a:extLst>
                <a:ext uri="{FF2B5EF4-FFF2-40B4-BE49-F238E27FC236}">
                  <a16:creationId xmlns:a16="http://schemas.microsoft.com/office/drawing/2014/main" id="{288E2382-1197-7A70-B197-84A46F26F858}"/>
                </a:ext>
              </a:extLst>
            </p:cNvPr>
            <p:cNvSpPr/>
            <p:nvPr/>
          </p:nvSpPr>
          <p:spPr bwMode="gray">
            <a:xfrm>
              <a:off x="6104567" y="2589591"/>
              <a:ext cx="2689593" cy="3506409"/>
            </a:xfrm>
            <a:prstGeom prst="rect">
              <a:avLst/>
            </a:prstGeom>
            <a:solidFill>
              <a:schemeClr val="bg1">
                <a:lumMod val="60000"/>
                <a:lumOff val="40000"/>
              </a:schemeClr>
            </a:solidFill>
            <a:ln>
              <a:solidFill>
                <a:schemeClr val="accent5">
                  <a:lumMod val="50000"/>
                </a:schemeClr>
              </a:solidFill>
            </a:ln>
          </p:spPr>
          <p:txBody>
            <a:bodyPr wrap="square" tIns="90000" bIns="36000">
              <a:noAutofit/>
            </a:bodyPr>
            <a:lstStyle/>
            <a:p>
              <a:pPr marL="182563" indent="-182563">
                <a:lnSpc>
                  <a:spcPct val="95000"/>
                </a:lnSpc>
                <a:spcAft>
                  <a:spcPts val="800"/>
                </a:spcAft>
                <a:buSzPct val="120000"/>
                <a:buFont typeface="EYInterstate Light" panose="02000506000000020004" pitchFamily="2" charset="0"/>
                <a:buChar char="•"/>
                <a:defRPr/>
              </a:pPr>
              <a:r>
                <a:rPr lang="en-US" sz="1500" dirty="0">
                  <a:latin typeface="Arial" panose="020B0604020202020204" pitchFamily="34" charset="0"/>
                  <a:ea typeface="Roboto"/>
                  <a:cs typeface="Arial" panose="020B0604020202020204" pitchFamily="34" charset="0"/>
                </a:rPr>
                <a:t>Tax Consultation</a:t>
              </a:r>
            </a:p>
            <a:p>
              <a:pPr marL="182563" indent="-182563">
                <a:lnSpc>
                  <a:spcPct val="95000"/>
                </a:lnSpc>
                <a:spcAft>
                  <a:spcPts val="800"/>
                </a:spcAft>
                <a:buSzPct val="120000"/>
                <a:buFont typeface="EYInterstate Light" panose="02000506000000020004" pitchFamily="2" charset="0"/>
                <a:buChar char="•"/>
                <a:defRPr/>
              </a:pPr>
              <a:r>
                <a:rPr lang="en-US" sz="1500" dirty="0">
                  <a:latin typeface="Arial" panose="020B0604020202020204" pitchFamily="34" charset="0"/>
                  <a:ea typeface="Roboto"/>
                  <a:cs typeface="Arial" panose="020B0604020202020204" pitchFamily="34" charset="0"/>
                </a:rPr>
                <a:t>Tax Planning</a:t>
              </a:r>
            </a:p>
            <a:p>
              <a:pPr marL="182563" indent="-182563">
                <a:lnSpc>
                  <a:spcPct val="95000"/>
                </a:lnSpc>
                <a:spcAft>
                  <a:spcPts val="800"/>
                </a:spcAft>
                <a:buSzPct val="120000"/>
                <a:buFont typeface="EYInterstate Light" panose="02000506000000020004" pitchFamily="2" charset="0"/>
                <a:buChar char="•"/>
                <a:defRPr/>
              </a:pPr>
              <a:r>
                <a:rPr lang="en-US" sz="1500" dirty="0">
                  <a:latin typeface="Arial" panose="020B0604020202020204" pitchFamily="34" charset="0"/>
                  <a:ea typeface="Roboto"/>
                  <a:cs typeface="Arial" panose="020B0604020202020204" pitchFamily="34" charset="0"/>
                </a:rPr>
                <a:t>Preparing and filing of tax returns of all kinds</a:t>
              </a:r>
            </a:p>
            <a:p>
              <a:pPr marL="182563" indent="-182563">
                <a:lnSpc>
                  <a:spcPct val="95000"/>
                </a:lnSpc>
                <a:spcAft>
                  <a:spcPts val="800"/>
                </a:spcAft>
                <a:buSzPct val="120000"/>
                <a:buFont typeface="EYInterstate Light" panose="02000506000000020004" pitchFamily="2" charset="0"/>
                <a:buChar char="•"/>
                <a:defRPr/>
              </a:pPr>
              <a:r>
                <a:rPr lang="en-US" sz="1500" dirty="0">
                  <a:latin typeface="Arial" panose="020B0604020202020204" pitchFamily="34" charset="0"/>
                  <a:ea typeface="Roboto"/>
                  <a:cs typeface="Arial" panose="020B0604020202020204" pitchFamily="34" charset="0"/>
                </a:rPr>
                <a:t>Advice and guiding concerning taxes</a:t>
              </a:r>
            </a:p>
          </p:txBody>
        </p:sp>
        <p:sp>
          <p:nvSpPr>
            <p:cNvPr id="12" name="Rechteck 40" descr="Creative listing layouts&#10;5 Pointer layout">
              <a:extLst>
                <a:ext uri="{FF2B5EF4-FFF2-40B4-BE49-F238E27FC236}">
                  <a16:creationId xmlns:a16="http://schemas.microsoft.com/office/drawing/2014/main" id="{79B06F4C-A21A-1A54-62D0-B8E54FEE1E1E}"/>
                </a:ext>
              </a:extLst>
            </p:cNvPr>
            <p:cNvSpPr/>
            <p:nvPr/>
          </p:nvSpPr>
          <p:spPr bwMode="gray">
            <a:xfrm>
              <a:off x="6104567" y="1929191"/>
              <a:ext cx="2689593" cy="610809"/>
            </a:xfrm>
            <a:prstGeom prst="rect">
              <a:avLst/>
            </a:prstGeom>
            <a:solidFill>
              <a:schemeClr val="accent2">
                <a:lumMod val="60000"/>
                <a:lumOff val="40000"/>
              </a:schemeClr>
            </a:solidFill>
            <a:ln>
              <a:solidFill>
                <a:schemeClr val="accent5">
                  <a:lumMod val="50000"/>
                </a:schemeClr>
              </a:solidFill>
            </a:ln>
          </p:spPr>
          <p:txBody>
            <a:bodyPr wrap="square" tIns="90000" bIns="36000" anchor="ctr">
              <a:noAutofit/>
            </a:bodyPr>
            <a:lstStyle/>
            <a:p>
              <a:pPr algn="ctr">
                <a:lnSpc>
                  <a:spcPct val="95000"/>
                </a:lnSpc>
                <a:spcAft>
                  <a:spcPts val="800"/>
                </a:spcAft>
                <a:defRPr/>
              </a:pPr>
              <a:r>
                <a:rPr lang="en-US" sz="1600" b="1" kern="0" dirty="0">
                  <a:solidFill>
                    <a:schemeClr val="accent1">
                      <a:lumMod val="50000"/>
                    </a:schemeClr>
                  </a:solidFill>
                  <a:latin typeface="Arial" panose="020B0604020202020204" pitchFamily="34" charset="0"/>
                  <a:cs typeface="Arial" panose="020B0604020202020204" pitchFamily="34" charset="0"/>
                </a:rPr>
                <a:t>Taxation  Services</a:t>
              </a:r>
            </a:p>
          </p:txBody>
        </p:sp>
      </p:grpSp>
      <p:grpSp>
        <p:nvGrpSpPr>
          <p:cNvPr id="13" name="Group 12">
            <a:extLst>
              <a:ext uri="{FF2B5EF4-FFF2-40B4-BE49-F238E27FC236}">
                <a16:creationId xmlns:a16="http://schemas.microsoft.com/office/drawing/2014/main" id="{FAF90149-8238-E762-4DD5-3E68876D656C}"/>
              </a:ext>
            </a:extLst>
          </p:cNvPr>
          <p:cNvGrpSpPr/>
          <p:nvPr/>
        </p:nvGrpSpPr>
        <p:grpSpPr>
          <a:xfrm>
            <a:off x="8898523" y="2133599"/>
            <a:ext cx="2689594" cy="4429124"/>
            <a:chOff x="8898523" y="1929191"/>
            <a:chExt cx="2689594" cy="4166809"/>
          </a:xfrm>
        </p:grpSpPr>
        <p:sp>
          <p:nvSpPr>
            <p:cNvPr id="14" name="Rechteck 40" descr="Creative listing layouts&#10;5 Pointer layout">
              <a:extLst>
                <a:ext uri="{FF2B5EF4-FFF2-40B4-BE49-F238E27FC236}">
                  <a16:creationId xmlns:a16="http://schemas.microsoft.com/office/drawing/2014/main" id="{A80C96F7-4E21-FD5D-B6CD-34EB273BCC49}"/>
                </a:ext>
              </a:extLst>
            </p:cNvPr>
            <p:cNvSpPr/>
            <p:nvPr/>
          </p:nvSpPr>
          <p:spPr bwMode="gray">
            <a:xfrm>
              <a:off x="8898524" y="2589591"/>
              <a:ext cx="2689593" cy="3506409"/>
            </a:xfrm>
            <a:prstGeom prst="rect">
              <a:avLst/>
            </a:prstGeom>
            <a:solidFill>
              <a:schemeClr val="bg1">
                <a:lumMod val="60000"/>
                <a:lumOff val="40000"/>
              </a:schemeClr>
            </a:solidFill>
            <a:ln>
              <a:solidFill>
                <a:schemeClr val="accent5">
                  <a:lumMod val="50000"/>
                </a:schemeClr>
              </a:solidFill>
            </a:ln>
          </p:spPr>
          <p:txBody>
            <a:bodyPr wrap="square" tIns="90000" bIns="36000">
              <a:noAutofit/>
            </a:bodyPr>
            <a:lstStyle/>
            <a:p>
              <a:pPr marL="182563" indent="-182563">
                <a:lnSpc>
                  <a:spcPct val="95000"/>
                </a:lnSpc>
                <a:spcAft>
                  <a:spcPts val="800"/>
                </a:spcAft>
                <a:buSzPct val="120000"/>
                <a:buFont typeface="EYInterstate Light" panose="02000506000000020004" pitchFamily="2" charset="0"/>
                <a:buChar char="•"/>
                <a:defRPr/>
              </a:pPr>
              <a:r>
                <a:rPr lang="en-US" sz="1500" dirty="0">
                  <a:latin typeface="Arial" panose="020B0604020202020204" pitchFamily="34" charset="0"/>
                  <a:ea typeface="Roboto"/>
                  <a:cs typeface="Arial" panose="020B0604020202020204" pitchFamily="34" charset="0"/>
                </a:rPr>
                <a:t>Services rendered in relation to compliances of Anti-Money Laundering (AML) / Countering the Financing of Terrorism (CFT) measures and Financial Action Task Force (FATF) recommendations</a:t>
              </a:r>
            </a:p>
          </p:txBody>
        </p:sp>
        <p:sp>
          <p:nvSpPr>
            <p:cNvPr id="15" name="Rechteck 40" descr="Creative listing layouts&#10;5 Pointer layout">
              <a:extLst>
                <a:ext uri="{FF2B5EF4-FFF2-40B4-BE49-F238E27FC236}">
                  <a16:creationId xmlns:a16="http://schemas.microsoft.com/office/drawing/2014/main" id="{91238011-C88A-D900-7984-1274E81297D3}"/>
                </a:ext>
              </a:extLst>
            </p:cNvPr>
            <p:cNvSpPr/>
            <p:nvPr/>
          </p:nvSpPr>
          <p:spPr bwMode="gray">
            <a:xfrm>
              <a:off x="8898523" y="1929191"/>
              <a:ext cx="2689593" cy="610809"/>
            </a:xfrm>
            <a:prstGeom prst="rect">
              <a:avLst/>
            </a:prstGeom>
            <a:solidFill>
              <a:schemeClr val="accent2">
                <a:lumMod val="60000"/>
                <a:lumOff val="40000"/>
              </a:schemeClr>
            </a:solidFill>
            <a:ln>
              <a:solidFill>
                <a:schemeClr val="accent5">
                  <a:lumMod val="50000"/>
                </a:schemeClr>
              </a:solidFill>
            </a:ln>
          </p:spPr>
          <p:txBody>
            <a:bodyPr wrap="square" tIns="90000" bIns="36000" anchor="ctr">
              <a:noAutofit/>
            </a:bodyPr>
            <a:lstStyle/>
            <a:p>
              <a:pPr algn="ctr">
                <a:lnSpc>
                  <a:spcPct val="95000"/>
                </a:lnSpc>
                <a:spcAft>
                  <a:spcPts val="800"/>
                </a:spcAft>
                <a:defRPr/>
              </a:pPr>
              <a:r>
                <a:rPr lang="en-US" sz="1600" b="1" kern="0" dirty="0">
                  <a:solidFill>
                    <a:schemeClr val="accent1">
                      <a:lumMod val="50000"/>
                    </a:schemeClr>
                  </a:solidFill>
                  <a:latin typeface="Arial" panose="020B0604020202020204" pitchFamily="34" charset="0"/>
                  <a:cs typeface="Arial" panose="020B0604020202020204" pitchFamily="34" charset="0"/>
                </a:rPr>
                <a:t>Financial Crime Compliance</a:t>
              </a: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6B2BFD-25ED-D036-5F68-A93DE21CDBDA}"/>
              </a:ext>
            </a:extLst>
          </p:cNvPr>
          <p:cNvSpPr>
            <a:spLocks noGrp="1"/>
          </p:cNvSpPr>
          <p:nvPr>
            <p:ph type="title"/>
          </p:nvPr>
        </p:nvSpPr>
        <p:spPr>
          <a:xfrm>
            <a:off x="838200" y="365125"/>
            <a:ext cx="10515600" cy="1325563"/>
          </a:xfrm>
        </p:spPr>
        <p:txBody>
          <a:bodyPr>
            <a:normAutofit/>
          </a:bodyPr>
          <a:lstStyle/>
          <a:p>
            <a:r>
              <a:rPr lang="en-US" sz="4200" dirty="0">
                <a:solidFill>
                  <a:schemeClr val="accent1">
                    <a:lumMod val="50000"/>
                  </a:schemeClr>
                </a:solidFill>
                <a:latin typeface="Arial" panose="020B0604020202020204" pitchFamily="34" charset="0"/>
                <a:cs typeface="Arial" panose="020B0604020202020204" pitchFamily="34" charset="0"/>
              </a:rPr>
              <a:t>Application and Granting of Registration</a:t>
            </a:r>
            <a:br>
              <a:rPr lang="en-US" sz="4200" b="1" dirty="0">
                <a:latin typeface="Arial" panose="020B0604020202020204" pitchFamily="34" charset="0"/>
                <a:cs typeface="Arial" panose="020B0604020202020204" pitchFamily="34" charset="0"/>
              </a:rPr>
            </a:br>
            <a:endParaRPr lang="en-IN" sz="4200" dirty="0">
              <a:latin typeface="Arial" panose="020B0604020202020204" pitchFamily="34" charset="0"/>
              <a:cs typeface="Arial" panose="020B0604020202020204" pitchFamily="34" charset="0"/>
            </a:endParaRPr>
          </a:p>
        </p:txBody>
      </p:sp>
      <p:sp>
        <p:nvSpPr>
          <p:cNvPr id="2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7F3ED1F-D009-F30D-FB72-C7CEB9BF4EA8}"/>
              </a:ext>
            </a:extLst>
          </p:cNvPr>
          <p:cNvSpPr>
            <a:spLocks noGrp="1"/>
          </p:cNvSpPr>
          <p:nvPr>
            <p:ph idx="1"/>
          </p:nvPr>
        </p:nvSpPr>
        <p:spPr>
          <a:xfrm>
            <a:off x="838200" y="1929384"/>
            <a:ext cx="10515600" cy="4251960"/>
          </a:xfrm>
        </p:spPr>
        <p:txBody>
          <a:bodyPr>
            <a:normAutofit/>
          </a:bodyPr>
          <a:lstStyle/>
          <a:p>
            <a:pPr>
              <a:buNone/>
            </a:pPr>
            <a:r>
              <a:rPr lang="en-US" sz="1900" b="1">
                <a:latin typeface="Arial" panose="020B0604020202020204" pitchFamily="34" charset="0"/>
                <a:cs typeface="Arial" panose="020B0604020202020204" pitchFamily="34" charset="0"/>
              </a:rPr>
              <a:t>Application</a:t>
            </a:r>
          </a:p>
          <a:p>
            <a:r>
              <a:rPr lang="en-US" sz="1900">
                <a:latin typeface="Arial" panose="020B0604020202020204" pitchFamily="34" charset="0"/>
                <a:cs typeface="Arial" panose="020B0604020202020204" pitchFamily="34" charset="0"/>
              </a:rPr>
              <a:t>Submit application in specified format with non-refundable fee.</a:t>
            </a:r>
          </a:p>
          <a:p>
            <a:pPr marL="0" indent="0">
              <a:buNone/>
            </a:pPr>
            <a:endParaRPr lang="en-IN" sz="1900">
              <a:latin typeface="Arial" panose="020B0604020202020204" pitchFamily="34" charset="0"/>
              <a:cs typeface="Arial" panose="020B0604020202020204" pitchFamily="34" charset="0"/>
            </a:endParaRPr>
          </a:p>
          <a:p>
            <a:pPr>
              <a:buNone/>
            </a:pPr>
            <a:r>
              <a:rPr lang="en-US" sz="1900" b="1">
                <a:latin typeface="Arial" panose="020B0604020202020204" pitchFamily="34" charset="0"/>
                <a:cs typeface="Arial" panose="020B0604020202020204" pitchFamily="34" charset="0"/>
              </a:rPr>
              <a:t>Deficiencies</a:t>
            </a:r>
          </a:p>
          <a:p>
            <a:r>
              <a:rPr lang="en-US" sz="1900">
                <a:latin typeface="Arial" panose="020B0604020202020204" pitchFamily="34" charset="0"/>
                <a:cs typeface="Arial" panose="020B0604020202020204" pitchFamily="34" charset="0"/>
              </a:rPr>
              <a:t>Applicants have 30 days to rectify deficiencies communicated by the Authority.</a:t>
            </a:r>
          </a:p>
          <a:p>
            <a:pPr marL="0" indent="0">
              <a:buNone/>
            </a:pPr>
            <a:endParaRPr lang="en-US" sz="1900">
              <a:latin typeface="Arial" panose="020B0604020202020204" pitchFamily="34" charset="0"/>
              <a:cs typeface="Arial" panose="020B0604020202020204" pitchFamily="34" charset="0"/>
            </a:endParaRPr>
          </a:p>
          <a:p>
            <a:pPr>
              <a:buNone/>
            </a:pPr>
            <a:r>
              <a:rPr lang="en-US" sz="1900" b="1">
                <a:latin typeface="Arial" panose="020B0604020202020204" pitchFamily="34" charset="0"/>
                <a:cs typeface="Arial" panose="020B0604020202020204" pitchFamily="34" charset="0"/>
              </a:rPr>
              <a:t>Granting</a:t>
            </a:r>
          </a:p>
          <a:p>
            <a:r>
              <a:rPr lang="en-US" sz="1900">
                <a:latin typeface="Arial" panose="020B0604020202020204" pitchFamily="34" charset="0"/>
                <a:cs typeface="Arial" panose="020B0604020202020204" pitchFamily="34" charset="0"/>
              </a:rPr>
              <a:t>Authority may grant registration with specified conditions.</a:t>
            </a:r>
          </a:p>
          <a:p>
            <a:endParaRPr lang="en-US" sz="1900">
              <a:latin typeface="Arial" panose="020B0604020202020204" pitchFamily="34" charset="0"/>
              <a:cs typeface="Arial" panose="020B0604020202020204" pitchFamily="34" charset="0"/>
            </a:endParaRPr>
          </a:p>
          <a:p>
            <a:pPr>
              <a:buNone/>
            </a:pPr>
            <a:r>
              <a:rPr lang="en-US" sz="1900" b="1">
                <a:latin typeface="Arial" panose="020B0604020202020204" pitchFamily="34" charset="0"/>
                <a:cs typeface="Arial" panose="020B0604020202020204" pitchFamily="34" charset="0"/>
              </a:rPr>
              <a:t>Validity</a:t>
            </a:r>
          </a:p>
          <a:p>
            <a:r>
              <a:rPr lang="en-US" sz="1900">
                <a:latin typeface="Arial" panose="020B0604020202020204" pitchFamily="34" charset="0"/>
                <a:cs typeface="Arial" panose="020B0604020202020204" pitchFamily="34" charset="0"/>
              </a:rPr>
              <a:t>Registration is valid unless cancelled or surrendered with Authority approval.</a:t>
            </a:r>
          </a:p>
          <a:p>
            <a:endParaRPr lang="en-US" sz="1900">
              <a:latin typeface="Arial" panose="020B0604020202020204" pitchFamily="34" charset="0"/>
              <a:cs typeface="Arial" panose="020B0604020202020204" pitchFamily="34" charset="0"/>
            </a:endParaRPr>
          </a:p>
          <a:p>
            <a:pPr marL="0" indent="0">
              <a:buNone/>
            </a:pPr>
            <a:endParaRPr lang="en-IN" sz="190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567D481D-D05C-CA0F-42F1-4653440AE740}"/>
              </a:ext>
            </a:extLst>
          </p:cNvPr>
          <p:cNvSpPr>
            <a:spLocks noGrp="1"/>
          </p:cNvSpPr>
          <p:nvPr>
            <p:ph type="sldNum" sz="quarter" idx="12"/>
          </p:nvPr>
        </p:nvSpPr>
        <p:spPr>
          <a:xfrm>
            <a:off x="8610600" y="6356350"/>
            <a:ext cx="2743200" cy="365125"/>
          </a:xfrm>
        </p:spPr>
        <p:txBody>
          <a:bodyPr>
            <a:normAutofit/>
          </a:bodyPr>
          <a:lstStyle/>
          <a:p>
            <a:pPr>
              <a:spcAft>
                <a:spcPts val="600"/>
              </a:spcAft>
            </a:pPr>
            <a:fld id="{D223A4CE-2FE5-4DC2-AB4D-C826342AA7FC}" type="slidenum">
              <a:rPr lang="th-TH" smtClean="0">
                <a:latin typeface="Arial" panose="020B0604020202020204" pitchFamily="34" charset="0"/>
              </a:rPr>
              <a:pPr>
                <a:spcAft>
                  <a:spcPts val="600"/>
                </a:spcAft>
              </a:pPr>
              <a:t>3</a:t>
            </a:fld>
            <a:endParaRPr lang="th-TH">
              <a:latin typeface="Arial" panose="020B0604020202020204" pitchFamily="34" charset="0"/>
            </a:endParaRPr>
          </a:p>
        </p:txBody>
      </p:sp>
      <p:sp>
        <p:nvSpPr>
          <p:cNvPr id="5" name="Footer Placeholder 4">
            <a:extLst>
              <a:ext uri="{FF2B5EF4-FFF2-40B4-BE49-F238E27FC236}">
                <a16:creationId xmlns:a16="http://schemas.microsoft.com/office/drawing/2014/main" id="{4AE3C110-74D4-AE23-EF0B-5738E3768BFF}"/>
              </a:ext>
            </a:extLst>
          </p:cNvPr>
          <p:cNvSpPr>
            <a:spLocks noGrp="1"/>
          </p:cNvSpPr>
          <p:nvPr>
            <p:ph type="ftr" sz="quarter" idx="11"/>
          </p:nvPr>
        </p:nvSpPr>
        <p:spPr/>
        <p:txBody>
          <a:bodyPr/>
          <a:lstStyle/>
          <a:p>
            <a:r>
              <a:rPr lang="en-IN"/>
              <a:t>xxx</a:t>
            </a:r>
            <a:endParaRPr lang="th-TH"/>
          </a:p>
        </p:txBody>
      </p:sp>
    </p:spTree>
    <p:extLst>
      <p:ext uri="{BB962C8B-B14F-4D97-AF65-F5344CB8AC3E}">
        <p14:creationId xmlns:p14="http://schemas.microsoft.com/office/powerpoint/2010/main" val="2789317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5" name="Rectangle 4">
            <a:extLst>
              <a:ext uri="{FF2B5EF4-FFF2-40B4-BE49-F238E27FC236}">
                <a16:creationId xmlns:a16="http://schemas.microsoft.com/office/drawing/2014/main" id="{1FA74525-B7E7-585D-F60F-9D97F63935E7}"/>
              </a:ext>
            </a:extLst>
          </p:cNvPr>
          <p:cNvSpPr/>
          <p:nvPr/>
        </p:nvSpPr>
        <p:spPr>
          <a:xfrm>
            <a:off x="8265177" y="1937308"/>
            <a:ext cx="2174023" cy="698348"/>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8CB9D4B0-7564-F591-26ED-1090B2DFDD35}"/>
              </a:ext>
            </a:extLst>
          </p:cNvPr>
          <p:cNvSpPr/>
          <p:nvPr/>
        </p:nvSpPr>
        <p:spPr>
          <a:xfrm>
            <a:off x="4897944" y="1943797"/>
            <a:ext cx="2174023" cy="698348"/>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latin typeface="Arial" panose="020B0604020202020204" pitchFamily="34" charset="0"/>
              <a:cs typeface="Arial" panose="020B0604020202020204" pitchFamily="34" charset="0"/>
            </a:endParaRPr>
          </a:p>
        </p:txBody>
      </p:sp>
      <p:sp>
        <p:nvSpPr>
          <p:cNvPr id="151" name="Google Shape;151;p17"/>
          <p:cNvSpPr txBox="1"/>
          <p:nvPr/>
        </p:nvSpPr>
        <p:spPr>
          <a:xfrm>
            <a:off x="415600" y="89743"/>
            <a:ext cx="11360800" cy="738623"/>
          </a:xfrm>
          <a:prstGeom prst="rect">
            <a:avLst/>
          </a:prstGeom>
          <a:noFill/>
          <a:ln>
            <a:noFill/>
          </a:ln>
        </p:spPr>
        <p:txBody>
          <a:bodyPr spcFirstLastPara="1" wrap="square" lIns="121900" tIns="121900" rIns="121900" bIns="121900" anchor="t" anchorCtr="0">
            <a:spAutoFit/>
          </a:bodyPr>
          <a:lstStyle/>
          <a:p>
            <a:pPr>
              <a:buClr>
                <a:schemeClr val="dk1"/>
              </a:buClr>
              <a:buSzPts val="1100"/>
            </a:pPr>
            <a:r>
              <a:rPr lang="en-US" sz="3200" dirty="0">
                <a:solidFill>
                  <a:schemeClr val="accent1">
                    <a:lumMod val="50000"/>
                  </a:schemeClr>
                </a:solidFill>
                <a:latin typeface="Arial" panose="020B0604020202020204" pitchFamily="34" charset="0"/>
                <a:ea typeface="DM Serif Display"/>
                <a:cs typeface="Arial" panose="020B0604020202020204" pitchFamily="34" charset="0"/>
                <a:sym typeface="DM Serif Display"/>
              </a:rPr>
              <a:t>Eligibility Conditions</a:t>
            </a:r>
          </a:p>
        </p:txBody>
      </p:sp>
      <p:cxnSp>
        <p:nvCxnSpPr>
          <p:cNvPr id="2" name="Straight Connector 1">
            <a:extLst>
              <a:ext uri="{FF2B5EF4-FFF2-40B4-BE49-F238E27FC236}">
                <a16:creationId xmlns:a16="http://schemas.microsoft.com/office/drawing/2014/main" id="{033C78BD-E572-0B00-14D1-B9BB35A021E0}"/>
              </a:ext>
            </a:extLst>
          </p:cNvPr>
          <p:cNvCxnSpPr>
            <a:cxnSpLocks/>
          </p:cNvCxnSpPr>
          <p:nvPr/>
        </p:nvCxnSpPr>
        <p:spPr>
          <a:xfrm>
            <a:off x="257009" y="772947"/>
            <a:ext cx="8365907" cy="0"/>
          </a:xfrm>
          <a:prstGeom prst="line">
            <a:avLst/>
          </a:prstGeom>
          <a:ln w="38100">
            <a:solidFill>
              <a:srgbClr val="F79A29"/>
            </a:solidFill>
          </a:ln>
        </p:spPr>
        <p:style>
          <a:lnRef idx="1">
            <a:schemeClr val="accent1"/>
          </a:lnRef>
          <a:fillRef idx="0">
            <a:schemeClr val="accent1"/>
          </a:fillRef>
          <a:effectRef idx="0">
            <a:schemeClr val="accent1"/>
          </a:effectRef>
          <a:fontRef idx="minor">
            <a:schemeClr val="tx1"/>
          </a:fontRef>
        </p:style>
      </p:cxnSp>
      <p:sp>
        <p:nvSpPr>
          <p:cNvPr id="154" name="Rectangle 153">
            <a:extLst>
              <a:ext uri="{FF2B5EF4-FFF2-40B4-BE49-F238E27FC236}">
                <a16:creationId xmlns:a16="http://schemas.microsoft.com/office/drawing/2014/main" id="{EBF6AB9D-7066-ECC6-58BB-E6EC6C3A02CC}"/>
              </a:ext>
            </a:extLst>
          </p:cNvPr>
          <p:cNvSpPr/>
          <p:nvPr/>
        </p:nvSpPr>
        <p:spPr>
          <a:xfrm>
            <a:off x="1349958" y="2721913"/>
            <a:ext cx="2174023" cy="313743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latin typeface="Arial" panose="020B0604020202020204" pitchFamily="34" charset="0"/>
              <a:cs typeface="Arial" panose="020B0604020202020204" pitchFamily="34" charset="0"/>
            </a:endParaRPr>
          </a:p>
        </p:txBody>
      </p:sp>
      <p:sp>
        <p:nvSpPr>
          <p:cNvPr id="155" name="Rectangle 154">
            <a:extLst>
              <a:ext uri="{FF2B5EF4-FFF2-40B4-BE49-F238E27FC236}">
                <a16:creationId xmlns:a16="http://schemas.microsoft.com/office/drawing/2014/main" id="{E9D90E92-0791-E666-316B-811F68AC5241}"/>
              </a:ext>
            </a:extLst>
          </p:cNvPr>
          <p:cNvSpPr/>
          <p:nvPr/>
        </p:nvSpPr>
        <p:spPr>
          <a:xfrm>
            <a:off x="4913469" y="2788474"/>
            <a:ext cx="2174023" cy="3070872"/>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latin typeface="Arial" panose="020B0604020202020204" pitchFamily="34" charset="0"/>
              <a:cs typeface="Arial" panose="020B0604020202020204" pitchFamily="34" charset="0"/>
            </a:endParaRPr>
          </a:p>
        </p:txBody>
      </p:sp>
      <p:sp>
        <p:nvSpPr>
          <p:cNvPr id="156" name="Rectangle 155">
            <a:extLst>
              <a:ext uri="{FF2B5EF4-FFF2-40B4-BE49-F238E27FC236}">
                <a16:creationId xmlns:a16="http://schemas.microsoft.com/office/drawing/2014/main" id="{16E85EE3-4248-B1FE-EB68-4600B1F62D2E}"/>
              </a:ext>
            </a:extLst>
          </p:cNvPr>
          <p:cNvSpPr/>
          <p:nvPr/>
        </p:nvSpPr>
        <p:spPr>
          <a:xfrm>
            <a:off x="8265176" y="2782146"/>
            <a:ext cx="2174023" cy="3070872"/>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latin typeface="Arial" panose="020B0604020202020204" pitchFamily="34" charset="0"/>
              <a:cs typeface="Arial" panose="020B0604020202020204" pitchFamily="34" charset="0"/>
            </a:endParaRPr>
          </a:p>
        </p:txBody>
      </p:sp>
      <p:sp>
        <p:nvSpPr>
          <p:cNvPr id="159" name="Rectangle 14" descr="Creative listing layouts&#10;4 Pointer layout">
            <a:extLst>
              <a:ext uri="{FF2B5EF4-FFF2-40B4-BE49-F238E27FC236}">
                <a16:creationId xmlns:a16="http://schemas.microsoft.com/office/drawing/2014/main" id="{AF259930-DED4-38E2-D84F-740571447040}"/>
              </a:ext>
            </a:extLst>
          </p:cNvPr>
          <p:cNvSpPr>
            <a:spLocks noChangeArrowheads="1"/>
          </p:cNvSpPr>
          <p:nvPr/>
        </p:nvSpPr>
        <p:spPr bwMode="gray">
          <a:xfrm>
            <a:off x="1441542" y="2759624"/>
            <a:ext cx="1990853" cy="3372945"/>
          </a:xfrm>
          <a:prstGeom prst="rect">
            <a:avLst/>
          </a:prstGeom>
          <a:noFill/>
          <a:ln w="25400" cap="flat" cmpd="sng" algn="ctr">
            <a:noFill/>
            <a:prstDash val="solid"/>
            <a:headEnd/>
            <a:tailEnd/>
          </a:ln>
          <a:effectLst/>
        </p:spPr>
        <p:txBody>
          <a:bodyPr lIns="72000" tIns="72000" rIns="72000" bIns="72000" anchor="t" anchorCtr="0"/>
          <a:lstStyle/>
          <a:p>
            <a:pPr>
              <a:lnSpc>
                <a:spcPct val="95000"/>
              </a:lnSpc>
              <a:spcAft>
                <a:spcPts val="800"/>
              </a:spcAft>
              <a:buClr>
                <a:schemeClr val="bg1"/>
              </a:buClr>
              <a:buSzPct val="70000"/>
              <a:defRPr/>
            </a:pPr>
            <a:r>
              <a:rPr lang="en-IN" sz="1600" dirty="0">
                <a:latin typeface="Arial" panose="020B0604020202020204" pitchFamily="34" charset="0"/>
                <a:cs typeface="Arial" panose="020B0604020202020204" pitchFamily="34" charset="0"/>
              </a:rPr>
              <a:t>Company or Limited Liability Partnership</a:t>
            </a:r>
          </a:p>
        </p:txBody>
      </p:sp>
      <p:sp>
        <p:nvSpPr>
          <p:cNvPr id="160" name="Rectangle 15" descr="Creative listing layouts&#10;4 Pointer layout">
            <a:extLst>
              <a:ext uri="{FF2B5EF4-FFF2-40B4-BE49-F238E27FC236}">
                <a16:creationId xmlns:a16="http://schemas.microsoft.com/office/drawing/2014/main" id="{DF934254-2F28-F69B-A549-4C3FA7D3D75F}"/>
              </a:ext>
            </a:extLst>
          </p:cNvPr>
          <p:cNvSpPr>
            <a:spLocks noChangeArrowheads="1"/>
          </p:cNvSpPr>
          <p:nvPr/>
        </p:nvSpPr>
        <p:spPr bwMode="gray">
          <a:xfrm>
            <a:off x="4960305" y="2786933"/>
            <a:ext cx="2111662" cy="3072413"/>
          </a:xfrm>
          <a:prstGeom prst="rect">
            <a:avLst/>
          </a:prstGeom>
          <a:noFill/>
          <a:ln w="25400" cap="flat" cmpd="sng" algn="ctr">
            <a:noFill/>
            <a:prstDash val="solid"/>
            <a:headEnd/>
            <a:tailEnd/>
          </a:ln>
          <a:effectLst/>
        </p:spPr>
        <p:txBody>
          <a:bodyPr lIns="72000" tIns="72000" rIns="72000" bIns="72000" anchor="t" anchorCtr="0"/>
          <a:lstStyle/>
          <a:p>
            <a:r>
              <a:rPr lang="en-US" sz="1600" dirty="0">
                <a:latin typeface="Arial" panose="020B0604020202020204" pitchFamily="34" charset="0"/>
                <a:cs typeface="Arial" panose="020B0604020202020204" pitchFamily="34" charset="0"/>
              </a:rPr>
              <a:t>Promoters must be from a jurisdiction not identified as "High Risk" by the FATF.</a:t>
            </a:r>
          </a:p>
        </p:txBody>
      </p:sp>
      <p:sp>
        <p:nvSpPr>
          <p:cNvPr id="161" name="Rectangle 16" descr="Creative listing layouts&#10;4 Pointer layout">
            <a:extLst>
              <a:ext uri="{FF2B5EF4-FFF2-40B4-BE49-F238E27FC236}">
                <a16:creationId xmlns:a16="http://schemas.microsoft.com/office/drawing/2014/main" id="{8ADDDF68-9C59-B091-AD07-C953A59A5D83}"/>
              </a:ext>
            </a:extLst>
          </p:cNvPr>
          <p:cNvSpPr>
            <a:spLocks noChangeArrowheads="1"/>
          </p:cNvSpPr>
          <p:nvPr/>
        </p:nvSpPr>
        <p:spPr bwMode="gray">
          <a:xfrm>
            <a:off x="8265176" y="2787438"/>
            <a:ext cx="2174022" cy="3372946"/>
          </a:xfrm>
          <a:prstGeom prst="rect">
            <a:avLst/>
          </a:prstGeom>
          <a:noFill/>
          <a:ln w="25400" cap="flat" cmpd="sng" algn="ctr">
            <a:noFill/>
            <a:prstDash val="solid"/>
            <a:headEnd/>
            <a:tailEnd/>
          </a:ln>
          <a:effectLst/>
        </p:spPr>
        <p:txBody>
          <a:bodyPr lIns="72000" tIns="72000" rIns="72000" bIns="72000" anchor="t" anchorCtr="0"/>
          <a:lstStyle/>
          <a:p>
            <a:pPr>
              <a:lnSpc>
                <a:spcPct val="95000"/>
              </a:lnSpc>
              <a:spcAft>
                <a:spcPts val="800"/>
              </a:spcAft>
              <a:buClr>
                <a:schemeClr val="bg1"/>
              </a:buClr>
              <a:buSzPct val="70000"/>
              <a:defRPr/>
            </a:pPr>
            <a:r>
              <a:rPr lang="en-US" sz="1600" dirty="0">
                <a:latin typeface="Arial" panose="020B0604020202020204" pitchFamily="34" charset="0"/>
                <a:cs typeface="Arial" panose="020B0604020202020204" pitchFamily="34" charset="0"/>
              </a:rPr>
              <a:t>BATF services can be provided to any non-resident client*</a:t>
            </a:r>
          </a:p>
        </p:txBody>
      </p:sp>
      <p:sp>
        <p:nvSpPr>
          <p:cNvPr id="163" name="Rectangle 16" descr="Creative listing layouts&#10;4 Pointer layout">
            <a:extLst>
              <a:ext uri="{FF2B5EF4-FFF2-40B4-BE49-F238E27FC236}">
                <a16:creationId xmlns:a16="http://schemas.microsoft.com/office/drawing/2014/main" id="{CFDDDEDB-F907-26E9-1EDC-5C07FACE85A3}"/>
              </a:ext>
            </a:extLst>
          </p:cNvPr>
          <p:cNvSpPr>
            <a:spLocks noChangeArrowheads="1"/>
          </p:cNvSpPr>
          <p:nvPr/>
        </p:nvSpPr>
        <p:spPr bwMode="gray">
          <a:xfrm>
            <a:off x="9748773" y="2832839"/>
            <a:ext cx="2174023" cy="3372946"/>
          </a:xfrm>
          <a:prstGeom prst="rect">
            <a:avLst/>
          </a:prstGeom>
          <a:noFill/>
          <a:ln w="25400" cap="flat" cmpd="sng" algn="ctr">
            <a:noFill/>
            <a:prstDash val="solid"/>
            <a:headEnd/>
            <a:tailEnd/>
          </a:ln>
          <a:effectLst/>
        </p:spPr>
        <p:txBody>
          <a:bodyPr lIns="72000" tIns="72000" rIns="72000" bIns="72000" anchor="t" anchorCtr="0"/>
          <a:lstStyle/>
          <a:p>
            <a:pPr marL="268288" indent="-268288">
              <a:lnSpc>
                <a:spcPct val="95000"/>
              </a:lnSpc>
              <a:spcAft>
                <a:spcPts val="800"/>
              </a:spcAft>
              <a:buClr>
                <a:schemeClr val="bg1"/>
              </a:buClr>
              <a:buSzPct val="70000"/>
              <a:buFont typeface="Arial" pitchFamily="34" charset="0"/>
              <a:buChar char="►"/>
              <a:defRPr/>
            </a:pPr>
            <a:endParaRPr lang="en-US" dirty="0">
              <a:solidFill>
                <a:schemeClr val="bg1"/>
              </a:solidFill>
              <a:latin typeface="Arial" panose="020B0604020202020204" pitchFamily="34" charset="0"/>
              <a:ea typeface="Roboto"/>
              <a:cs typeface="Arial" panose="020B0604020202020204" pitchFamily="34" charset="0"/>
            </a:endParaRPr>
          </a:p>
        </p:txBody>
      </p:sp>
      <p:sp>
        <p:nvSpPr>
          <p:cNvPr id="164" name="TextBox 163">
            <a:extLst>
              <a:ext uri="{FF2B5EF4-FFF2-40B4-BE49-F238E27FC236}">
                <a16:creationId xmlns:a16="http://schemas.microsoft.com/office/drawing/2014/main" id="{4FD383C0-1A99-BAFC-3E78-6690D5A3BACE}"/>
              </a:ext>
            </a:extLst>
          </p:cNvPr>
          <p:cNvSpPr txBox="1"/>
          <p:nvPr/>
        </p:nvSpPr>
        <p:spPr>
          <a:xfrm>
            <a:off x="1490254" y="1937590"/>
            <a:ext cx="1860235" cy="618631"/>
          </a:xfrm>
          <a:prstGeom prst="rect">
            <a:avLst/>
          </a:prstGeom>
          <a:solidFill>
            <a:schemeClr val="accent2">
              <a:lumMod val="60000"/>
              <a:lumOff val="40000"/>
            </a:schemeClr>
          </a:solidFill>
        </p:spPr>
        <p:txBody>
          <a:bodyPr wrap="square">
            <a:spAutoFit/>
          </a:bodyPr>
          <a:lstStyle/>
          <a:p>
            <a:pPr algn="ctr" defTabSz="801688" eaLnBrk="0" hangingPunct="0">
              <a:lnSpc>
                <a:spcPct val="95000"/>
              </a:lnSpc>
              <a:spcAft>
                <a:spcPts val="600"/>
              </a:spcAft>
              <a:buClr>
                <a:srgbClr val="969696"/>
              </a:buClr>
              <a:defRPr/>
            </a:pPr>
            <a:r>
              <a:rPr lang="en-US" b="1" dirty="0">
                <a:latin typeface="Arial" panose="020B0604020202020204" pitchFamily="34" charset="0"/>
                <a:cs typeface="Arial" panose="020B0604020202020204" pitchFamily="34" charset="0"/>
              </a:rPr>
              <a:t>Entity Structure</a:t>
            </a:r>
          </a:p>
        </p:txBody>
      </p:sp>
      <p:sp>
        <p:nvSpPr>
          <p:cNvPr id="165" name="TextBox 164">
            <a:extLst>
              <a:ext uri="{FF2B5EF4-FFF2-40B4-BE49-F238E27FC236}">
                <a16:creationId xmlns:a16="http://schemas.microsoft.com/office/drawing/2014/main" id="{B309EA37-A0FF-8664-2623-0644963D1F29}"/>
              </a:ext>
            </a:extLst>
          </p:cNvPr>
          <p:cNvSpPr txBox="1"/>
          <p:nvPr/>
        </p:nvSpPr>
        <p:spPr>
          <a:xfrm>
            <a:off x="5041823" y="2073206"/>
            <a:ext cx="1854277" cy="369332"/>
          </a:xfrm>
          <a:prstGeom prst="rect">
            <a:avLst/>
          </a:prstGeom>
          <a:solidFill>
            <a:schemeClr val="accent2">
              <a:lumMod val="60000"/>
              <a:lumOff val="40000"/>
            </a:schemeClr>
          </a:solidFill>
          <a:ln>
            <a:noFill/>
          </a:ln>
        </p:spPr>
        <p:txBody>
          <a:bodyPr wrap="square">
            <a:spAutoFit/>
          </a:bodyPr>
          <a:lstStyle/>
          <a:p>
            <a:pPr>
              <a:buNone/>
            </a:pPr>
            <a:r>
              <a:rPr lang="en-US" sz="1800" b="1" dirty="0">
                <a:latin typeface="Arial" panose="020B0604020202020204" pitchFamily="34" charset="0"/>
                <a:cs typeface="Arial" panose="020B0604020202020204" pitchFamily="34" charset="0"/>
              </a:rPr>
              <a:t> Jurisdiction</a:t>
            </a:r>
          </a:p>
        </p:txBody>
      </p:sp>
      <p:sp>
        <p:nvSpPr>
          <p:cNvPr id="166" name="TextBox 165">
            <a:extLst>
              <a:ext uri="{FF2B5EF4-FFF2-40B4-BE49-F238E27FC236}">
                <a16:creationId xmlns:a16="http://schemas.microsoft.com/office/drawing/2014/main" id="{BDFCB2FF-3976-6ED5-DE1B-8F313C734DDE}"/>
              </a:ext>
            </a:extLst>
          </p:cNvPr>
          <p:cNvSpPr txBox="1"/>
          <p:nvPr/>
        </p:nvSpPr>
        <p:spPr>
          <a:xfrm>
            <a:off x="8389488" y="2131085"/>
            <a:ext cx="1925398" cy="355482"/>
          </a:xfrm>
          <a:prstGeom prst="rect">
            <a:avLst/>
          </a:prstGeom>
          <a:solidFill>
            <a:schemeClr val="accent2">
              <a:lumMod val="60000"/>
              <a:lumOff val="40000"/>
            </a:schemeClr>
          </a:solidFill>
          <a:ln>
            <a:noFill/>
          </a:ln>
        </p:spPr>
        <p:txBody>
          <a:bodyPr wrap="square">
            <a:spAutoFit/>
          </a:bodyPr>
          <a:lstStyle/>
          <a:p>
            <a:pPr algn="ctr" defTabSz="801688" eaLnBrk="0" hangingPunct="0">
              <a:lnSpc>
                <a:spcPct val="95000"/>
              </a:lnSpc>
              <a:spcAft>
                <a:spcPts val="600"/>
              </a:spcAft>
              <a:buClr>
                <a:srgbClr val="969696"/>
              </a:buClr>
              <a:defRPr/>
            </a:pPr>
            <a:r>
              <a:rPr lang="en-US" b="1" dirty="0">
                <a:latin typeface="Arial" panose="020B0604020202020204" pitchFamily="34" charset="0"/>
                <a:cs typeface="Arial" panose="020B0604020202020204" pitchFamily="34" charset="0"/>
              </a:rPr>
              <a:t>Service Receipt </a:t>
            </a:r>
          </a:p>
        </p:txBody>
      </p:sp>
      <p:sp>
        <p:nvSpPr>
          <p:cNvPr id="172" name="Rectangle : coins arrondis 12">
            <a:extLst>
              <a:ext uri="{FF2B5EF4-FFF2-40B4-BE49-F238E27FC236}">
                <a16:creationId xmlns:a16="http://schemas.microsoft.com/office/drawing/2014/main" id="{34B8FB2A-2B4F-FCE5-9BDC-26B114690692}"/>
              </a:ext>
            </a:extLst>
          </p:cNvPr>
          <p:cNvSpPr/>
          <p:nvPr/>
        </p:nvSpPr>
        <p:spPr>
          <a:xfrm flipV="1">
            <a:off x="1349958" y="1511569"/>
            <a:ext cx="2017130" cy="131234"/>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rgbClr val="2E2E38"/>
              </a:solidFill>
              <a:latin typeface="Arial" panose="020B0604020202020204" pitchFamily="34" charset="0"/>
              <a:cs typeface="Arial" panose="020B0604020202020204" pitchFamily="34" charset="0"/>
            </a:endParaRPr>
          </a:p>
        </p:txBody>
      </p:sp>
      <p:grpSp>
        <p:nvGrpSpPr>
          <p:cNvPr id="169" name="Group 168">
            <a:extLst>
              <a:ext uri="{FF2B5EF4-FFF2-40B4-BE49-F238E27FC236}">
                <a16:creationId xmlns:a16="http://schemas.microsoft.com/office/drawing/2014/main" id="{1A7A3587-50FB-33FF-D661-390AA67AE6EC}"/>
              </a:ext>
            </a:extLst>
          </p:cNvPr>
          <p:cNvGrpSpPr/>
          <p:nvPr/>
        </p:nvGrpSpPr>
        <p:grpSpPr>
          <a:xfrm>
            <a:off x="1952587" y="1265527"/>
            <a:ext cx="611852" cy="493806"/>
            <a:chOff x="2828007" y="-740837"/>
            <a:chExt cx="792350" cy="639480"/>
          </a:xfrm>
          <a:solidFill>
            <a:srgbClr val="00648B"/>
          </a:solidFill>
        </p:grpSpPr>
        <p:sp>
          <p:nvSpPr>
            <p:cNvPr id="170" name="Rectangle: Rounded Corners 169">
              <a:extLst>
                <a:ext uri="{FF2B5EF4-FFF2-40B4-BE49-F238E27FC236}">
                  <a16:creationId xmlns:a16="http://schemas.microsoft.com/office/drawing/2014/main" id="{24090166-CB9F-7075-33F2-AD1FCC4BAB31}"/>
                </a:ext>
              </a:extLst>
            </p:cNvPr>
            <p:cNvSpPr/>
            <p:nvPr/>
          </p:nvSpPr>
          <p:spPr>
            <a:xfrm rot="2700000">
              <a:off x="2904441" y="-740837"/>
              <a:ext cx="639480" cy="639480"/>
            </a:xfrm>
            <a:prstGeom prst="roundRect">
              <a:avLst/>
            </a:prstGeom>
            <a:grp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latin typeface="Arial" panose="020B0604020202020204" pitchFamily="34" charset="0"/>
                <a:cs typeface="Arial" panose="020B0604020202020204" pitchFamily="34" charset="0"/>
              </a:endParaRPr>
            </a:p>
          </p:txBody>
        </p:sp>
        <p:sp>
          <p:nvSpPr>
            <p:cNvPr id="171" name="TextBox 170">
              <a:extLst>
                <a:ext uri="{FF2B5EF4-FFF2-40B4-BE49-F238E27FC236}">
                  <a16:creationId xmlns:a16="http://schemas.microsoft.com/office/drawing/2014/main" id="{9E6BD4EA-7F0A-65E1-4BB5-0CEDF668AAE8}"/>
                </a:ext>
              </a:extLst>
            </p:cNvPr>
            <p:cNvSpPr txBox="1"/>
            <p:nvPr/>
          </p:nvSpPr>
          <p:spPr>
            <a:xfrm>
              <a:off x="2828007" y="-685606"/>
              <a:ext cx="792350" cy="498215"/>
            </a:xfrm>
            <a:prstGeom prst="rect">
              <a:avLst/>
            </a:prstGeom>
            <a:noFill/>
          </p:spPr>
          <p:txBody>
            <a:bodyPr wrap="square">
              <a:spAutoFit/>
            </a:bodyPr>
            <a:lstStyle/>
            <a:p>
              <a:pPr algn="ctr" defTabSz="801688" eaLnBrk="0" hangingPunct="0">
                <a:lnSpc>
                  <a:spcPct val="95000"/>
                </a:lnSpc>
                <a:spcAft>
                  <a:spcPts val="600"/>
                </a:spcAft>
                <a:buClr>
                  <a:srgbClr val="969696"/>
                </a:buClr>
                <a:defRPr/>
              </a:pPr>
              <a:r>
                <a:rPr lang="en-US" sz="2000" b="1" kern="0" dirty="0">
                  <a:solidFill>
                    <a:schemeClr val="bg2"/>
                  </a:solidFill>
                  <a:latin typeface="Arial" panose="020B0604020202020204" pitchFamily="34" charset="0"/>
                  <a:cs typeface="Arial" panose="020B0604020202020204" pitchFamily="34" charset="0"/>
                </a:rPr>
                <a:t>1</a:t>
              </a:r>
            </a:p>
          </p:txBody>
        </p:sp>
      </p:grpSp>
      <p:sp>
        <p:nvSpPr>
          <p:cNvPr id="173" name="Rectangle : coins arrondis 12">
            <a:extLst>
              <a:ext uri="{FF2B5EF4-FFF2-40B4-BE49-F238E27FC236}">
                <a16:creationId xmlns:a16="http://schemas.microsoft.com/office/drawing/2014/main" id="{45780BCD-A027-CB62-8086-2785041ED66A}"/>
              </a:ext>
            </a:extLst>
          </p:cNvPr>
          <p:cNvSpPr/>
          <p:nvPr/>
        </p:nvSpPr>
        <p:spPr>
          <a:xfrm>
            <a:off x="2950540" y="1512430"/>
            <a:ext cx="7488658" cy="117512"/>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kern="0" dirty="0">
              <a:solidFill>
                <a:schemeClr val="bg2"/>
              </a:solidFill>
              <a:latin typeface="Arial" panose="020B0604020202020204" pitchFamily="34" charset="0"/>
              <a:cs typeface="Arial" panose="020B0604020202020204" pitchFamily="34" charset="0"/>
            </a:endParaRPr>
          </a:p>
          <a:p>
            <a:pPr algn="ctr"/>
            <a:endParaRPr lang="en-IN" dirty="0">
              <a:solidFill>
                <a:srgbClr val="2E2E38"/>
              </a:solidFill>
              <a:latin typeface="Arial" panose="020B0604020202020204" pitchFamily="34" charset="0"/>
              <a:cs typeface="Arial" panose="020B0604020202020204" pitchFamily="34" charset="0"/>
            </a:endParaRPr>
          </a:p>
        </p:txBody>
      </p:sp>
      <p:grpSp>
        <p:nvGrpSpPr>
          <p:cNvPr id="176" name="Group 175">
            <a:extLst>
              <a:ext uri="{FF2B5EF4-FFF2-40B4-BE49-F238E27FC236}">
                <a16:creationId xmlns:a16="http://schemas.microsoft.com/office/drawing/2014/main" id="{8B42B7C8-F96A-8975-7605-0CFB95D04FEC}"/>
              </a:ext>
            </a:extLst>
          </p:cNvPr>
          <p:cNvGrpSpPr/>
          <p:nvPr/>
        </p:nvGrpSpPr>
        <p:grpSpPr>
          <a:xfrm>
            <a:off x="5340907" y="1330800"/>
            <a:ext cx="611852" cy="493806"/>
            <a:chOff x="2828007" y="-740837"/>
            <a:chExt cx="792350" cy="639480"/>
          </a:xfrm>
          <a:solidFill>
            <a:srgbClr val="00648B"/>
          </a:solidFill>
        </p:grpSpPr>
        <p:sp>
          <p:nvSpPr>
            <p:cNvPr id="177" name="Rectangle: Rounded Corners 176">
              <a:extLst>
                <a:ext uri="{FF2B5EF4-FFF2-40B4-BE49-F238E27FC236}">
                  <a16:creationId xmlns:a16="http://schemas.microsoft.com/office/drawing/2014/main" id="{8DD54225-E5DF-0C79-222E-577425251985}"/>
                </a:ext>
              </a:extLst>
            </p:cNvPr>
            <p:cNvSpPr/>
            <p:nvPr/>
          </p:nvSpPr>
          <p:spPr>
            <a:xfrm rot="2700000">
              <a:off x="2904441" y="-740837"/>
              <a:ext cx="639480" cy="639480"/>
            </a:xfrm>
            <a:prstGeom prst="roundRect">
              <a:avLst/>
            </a:prstGeom>
            <a:grp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latin typeface="Arial" panose="020B0604020202020204" pitchFamily="34" charset="0"/>
                <a:cs typeface="Arial" panose="020B0604020202020204" pitchFamily="34" charset="0"/>
              </a:endParaRPr>
            </a:p>
          </p:txBody>
        </p:sp>
        <p:sp>
          <p:nvSpPr>
            <p:cNvPr id="178" name="TextBox 177">
              <a:extLst>
                <a:ext uri="{FF2B5EF4-FFF2-40B4-BE49-F238E27FC236}">
                  <a16:creationId xmlns:a16="http://schemas.microsoft.com/office/drawing/2014/main" id="{1053EB54-E4C5-C690-7B33-E13D28FED7AD}"/>
                </a:ext>
              </a:extLst>
            </p:cNvPr>
            <p:cNvSpPr txBox="1"/>
            <p:nvPr/>
          </p:nvSpPr>
          <p:spPr>
            <a:xfrm>
              <a:off x="2828007" y="-685606"/>
              <a:ext cx="792350" cy="498215"/>
            </a:xfrm>
            <a:prstGeom prst="rect">
              <a:avLst/>
            </a:prstGeom>
            <a:noFill/>
          </p:spPr>
          <p:txBody>
            <a:bodyPr wrap="square">
              <a:spAutoFit/>
            </a:bodyPr>
            <a:lstStyle/>
            <a:p>
              <a:pPr algn="ctr" defTabSz="801688" eaLnBrk="0" hangingPunct="0">
                <a:lnSpc>
                  <a:spcPct val="95000"/>
                </a:lnSpc>
                <a:spcAft>
                  <a:spcPts val="600"/>
                </a:spcAft>
                <a:buClr>
                  <a:srgbClr val="969696"/>
                </a:buClr>
                <a:defRPr/>
              </a:pPr>
              <a:r>
                <a:rPr lang="en-US" sz="2000" b="1" kern="0" dirty="0">
                  <a:solidFill>
                    <a:schemeClr val="bg2"/>
                  </a:solidFill>
                  <a:latin typeface="Arial" panose="020B0604020202020204" pitchFamily="34" charset="0"/>
                  <a:cs typeface="Arial" panose="020B0604020202020204" pitchFamily="34" charset="0"/>
                </a:rPr>
                <a:t>2</a:t>
              </a:r>
            </a:p>
          </p:txBody>
        </p:sp>
      </p:grpSp>
      <p:grpSp>
        <p:nvGrpSpPr>
          <p:cNvPr id="179" name="Group 178">
            <a:extLst>
              <a:ext uri="{FF2B5EF4-FFF2-40B4-BE49-F238E27FC236}">
                <a16:creationId xmlns:a16="http://schemas.microsoft.com/office/drawing/2014/main" id="{F178EBBE-1064-DB46-614E-C2D402656601}"/>
              </a:ext>
            </a:extLst>
          </p:cNvPr>
          <p:cNvGrpSpPr/>
          <p:nvPr/>
        </p:nvGrpSpPr>
        <p:grpSpPr>
          <a:xfrm>
            <a:off x="9136921" y="1321693"/>
            <a:ext cx="611852" cy="493806"/>
            <a:chOff x="2828007" y="-740837"/>
            <a:chExt cx="792350" cy="639480"/>
          </a:xfrm>
          <a:solidFill>
            <a:srgbClr val="00648B"/>
          </a:solidFill>
        </p:grpSpPr>
        <p:sp>
          <p:nvSpPr>
            <p:cNvPr id="180" name="Rectangle: Rounded Corners 179">
              <a:extLst>
                <a:ext uri="{FF2B5EF4-FFF2-40B4-BE49-F238E27FC236}">
                  <a16:creationId xmlns:a16="http://schemas.microsoft.com/office/drawing/2014/main" id="{C87A69D8-BB9D-885B-7209-A9A32E0B96B3}"/>
                </a:ext>
              </a:extLst>
            </p:cNvPr>
            <p:cNvSpPr/>
            <p:nvPr/>
          </p:nvSpPr>
          <p:spPr>
            <a:xfrm rot="2700000">
              <a:off x="2904441" y="-740837"/>
              <a:ext cx="639480" cy="639480"/>
            </a:xfrm>
            <a:prstGeom prst="roundRect">
              <a:avLst/>
            </a:prstGeom>
            <a:grp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latin typeface="Arial" panose="020B0604020202020204" pitchFamily="34" charset="0"/>
                <a:cs typeface="Arial" panose="020B0604020202020204" pitchFamily="34" charset="0"/>
              </a:endParaRPr>
            </a:p>
          </p:txBody>
        </p:sp>
        <p:sp>
          <p:nvSpPr>
            <p:cNvPr id="181" name="TextBox 180">
              <a:extLst>
                <a:ext uri="{FF2B5EF4-FFF2-40B4-BE49-F238E27FC236}">
                  <a16:creationId xmlns:a16="http://schemas.microsoft.com/office/drawing/2014/main" id="{A4753716-8BC7-C861-EA3B-E0019FF77181}"/>
                </a:ext>
              </a:extLst>
            </p:cNvPr>
            <p:cNvSpPr txBox="1"/>
            <p:nvPr/>
          </p:nvSpPr>
          <p:spPr>
            <a:xfrm>
              <a:off x="2828007" y="-685606"/>
              <a:ext cx="792350" cy="498215"/>
            </a:xfrm>
            <a:prstGeom prst="rect">
              <a:avLst/>
            </a:prstGeom>
            <a:noFill/>
          </p:spPr>
          <p:txBody>
            <a:bodyPr wrap="square">
              <a:spAutoFit/>
            </a:bodyPr>
            <a:lstStyle/>
            <a:p>
              <a:pPr algn="ctr" defTabSz="801688" eaLnBrk="0" hangingPunct="0">
                <a:lnSpc>
                  <a:spcPct val="95000"/>
                </a:lnSpc>
                <a:spcAft>
                  <a:spcPts val="600"/>
                </a:spcAft>
                <a:buClr>
                  <a:srgbClr val="969696"/>
                </a:buClr>
                <a:defRPr/>
              </a:pPr>
              <a:r>
                <a:rPr lang="en-US" sz="2000" b="1" kern="0" dirty="0">
                  <a:solidFill>
                    <a:schemeClr val="bg2"/>
                  </a:solidFill>
                  <a:latin typeface="Arial" panose="020B0604020202020204" pitchFamily="34" charset="0"/>
                  <a:cs typeface="Arial" panose="020B0604020202020204" pitchFamily="34" charset="0"/>
                </a:rPr>
                <a:t>3</a:t>
              </a:r>
            </a:p>
          </p:txBody>
        </p:sp>
      </p:grpSp>
      <p:sp>
        <p:nvSpPr>
          <p:cNvPr id="4" name="Rectangle 3">
            <a:extLst>
              <a:ext uri="{FF2B5EF4-FFF2-40B4-BE49-F238E27FC236}">
                <a16:creationId xmlns:a16="http://schemas.microsoft.com/office/drawing/2014/main" id="{D05576D4-13CA-B34F-9D21-A0D709A701FF}"/>
              </a:ext>
            </a:extLst>
          </p:cNvPr>
          <p:cNvSpPr/>
          <p:nvPr/>
        </p:nvSpPr>
        <p:spPr>
          <a:xfrm>
            <a:off x="1349958" y="1900044"/>
            <a:ext cx="2174023" cy="71209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228574FB-F81E-990F-EA30-B599B076DD8D}"/>
              </a:ext>
            </a:extLst>
          </p:cNvPr>
          <p:cNvSpPr txBox="1"/>
          <p:nvPr/>
        </p:nvSpPr>
        <p:spPr>
          <a:xfrm>
            <a:off x="1725875" y="6482402"/>
            <a:ext cx="9726644" cy="369332"/>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a:t>
            </a:r>
            <a:r>
              <a:rPr lang="en-US" sz="1600" dirty="0">
                <a:latin typeface="Arial" panose="020B0604020202020204" pitchFamily="34" charset="0"/>
                <a:cs typeface="Arial" panose="020B0604020202020204" pitchFamily="34" charset="0"/>
              </a:rPr>
              <a:t>Except for jurisdictions which have been identified by FATF as High Risk Jurisdictions </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283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FC1094-862C-8FEB-8B42-9D0E21EA7877}"/>
              </a:ext>
            </a:extLst>
          </p:cNvPr>
          <p:cNvSpPr>
            <a:spLocks noGrp="1"/>
          </p:cNvSpPr>
          <p:nvPr>
            <p:ph type="title"/>
          </p:nvPr>
        </p:nvSpPr>
        <p:spPr>
          <a:xfrm>
            <a:off x="838200" y="365125"/>
            <a:ext cx="10515600" cy="1325563"/>
          </a:xfrm>
        </p:spPr>
        <p:txBody>
          <a:bodyPr>
            <a:normAutofit/>
          </a:bodyPr>
          <a:lstStyle/>
          <a:p>
            <a:r>
              <a:rPr lang="en-IN" sz="4200">
                <a:latin typeface="Arial" panose="020B0604020202020204" pitchFamily="34" charset="0"/>
                <a:cs typeface="Arial" panose="020B0604020202020204" pitchFamily="34" charset="0"/>
              </a:rPr>
              <a:t>Fit and Proper Requirements</a:t>
            </a:r>
            <a:br>
              <a:rPr lang="en-IN" sz="4200" b="1">
                <a:latin typeface="Arial" panose="020B0604020202020204" pitchFamily="34" charset="0"/>
                <a:cs typeface="Arial" panose="020B0604020202020204" pitchFamily="34" charset="0"/>
              </a:rPr>
            </a:br>
            <a:endParaRPr lang="en-IN" sz="4200">
              <a:latin typeface="Arial" panose="020B0604020202020204" pitchFamily="34" charset="0"/>
              <a:cs typeface="Arial" panose="020B0604020202020204" pitchFamily="34" charset="0"/>
            </a:endParaRPr>
          </a:p>
        </p:txBody>
      </p:sp>
      <p:sp>
        <p:nvSpPr>
          <p:cNvPr id="33"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80F2C2D-17F0-0255-C07F-DB17EB837200}"/>
              </a:ext>
            </a:extLst>
          </p:cNvPr>
          <p:cNvSpPr>
            <a:spLocks noGrp="1"/>
          </p:cNvSpPr>
          <p:nvPr>
            <p:ph idx="1"/>
          </p:nvPr>
        </p:nvSpPr>
        <p:spPr>
          <a:xfrm>
            <a:off x="838200" y="1929384"/>
            <a:ext cx="10515600" cy="4251960"/>
          </a:xfrm>
        </p:spPr>
        <p:txBody>
          <a:bodyPr>
            <a:normAutofit/>
          </a:bodyPr>
          <a:lstStyle/>
          <a:p>
            <a:pPr>
              <a:buNone/>
            </a:pPr>
            <a:r>
              <a:rPr lang="en-US" sz="1500" b="1">
                <a:latin typeface="Arial" panose="020B0604020202020204" pitchFamily="34" charset="0"/>
                <a:cs typeface="Arial" panose="020B0604020202020204" pitchFamily="34" charset="0"/>
              </a:rPr>
              <a:t>Fairness and Integrity</a:t>
            </a:r>
          </a:p>
          <a:p>
            <a:r>
              <a:rPr lang="en-US" sz="1500">
                <a:latin typeface="Arial" panose="020B0604020202020204" pitchFamily="34" charset="0"/>
                <a:cs typeface="Arial" panose="020B0604020202020204" pitchFamily="34" charset="0"/>
              </a:rPr>
              <a:t>Record of financial integrity, good reputation, and honesty.</a:t>
            </a:r>
          </a:p>
          <a:p>
            <a:pPr marL="0" indent="0">
              <a:buNone/>
            </a:pPr>
            <a:endParaRPr lang="en-US" sz="1500">
              <a:latin typeface="Arial" panose="020B0604020202020204" pitchFamily="34" charset="0"/>
              <a:cs typeface="Arial" panose="020B0604020202020204" pitchFamily="34" charset="0"/>
            </a:endParaRPr>
          </a:p>
          <a:p>
            <a:pPr>
              <a:buNone/>
            </a:pPr>
            <a:r>
              <a:rPr lang="en-US" sz="1500" b="1">
                <a:latin typeface="Arial" panose="020B0604020202020204" pitchFamily="34" charset="0"/>
                <a:cs typeface="Arial" panose="020B0604020202020204" pitchFamily="34" charset="0"/>
              </a:rPr>
              <a:t>No Convictions</a:t>
            </a:r>
          </a:p>
          <a:p>
            <a:r>
              <a:rPr lang="en-US" sz="1500">
                <a:latin typeface="Arial" panose="020B0604020202020204" pitchFamily="34" charset="0"/>
                <a:cs typeface="Arial" panose="020B0604020202020204" pitchFamily="34" charset="0"/>
              </a:rPr>
              <a:t>Absence of convictions for offences involving moral turpitude or economic offences.</a:t>
            </a:r>
          </a:p>
          <a:p>
            <a:pPr marL="0" indent="0">
              <a:buNone/>
            </a:pPr>
            <a:endParaRPr lang="en-US" sz="1500">
              <a:latin typeface="Arial" panose="020B0604020202020204" pitchFamily="34" charset="0"/>
              <a:cs typeface="Arial" panose="020B0604020202020204" pitchFamily="34" charset="0"/>
            </a:endParaRPr>
          </a:p>
          <a:p>
            <a:pPr>
              <a:buNone/>
            </a:pPr>
            <a:r>
              <a:rPr lang="en-US" sz="1500" b="1">
                <a:latin typeface="Arial" panose="020B0604020202020204" pitchFamily="34" charset="0"/>
                <a:cs typeface="Arial" panose="020B0604020202020204" pitchFamily="34" charset="0"/>
              </a:rPr>
              <a:t>No Proceedings</a:t>
            </a:r>
          </a:p>
          <a:p>
            <a:r>
              <a:rPr lang="en-US" sz="1500">
                <a:latin typeface="Arial" panose="020B0604020202020204" pitchFamily="34" charset="0"/>
                <a:cs typeface="Arial" panose="020B0604020202020204" pitchFamily="34" charset="0"/>
              </a:rPr>
              <a:t>No pending recovery proceedings initiated by a statutory body.</a:t>
            </a:r>
          </a:p>
          <a:p>
            <a:pPr marL="0" indent="0">
              <a:buNone/>
            </a:pPr>
            <a:endParaRPr lang="en-US" sz="1500">
              <a:latin typeface="Arial" panose="020B0604020202020204" pitchFamily="34" charset="0"/>
              <a:cs typeface="Arial" panose="020B0604020202020204" pitchFamily="34" charset="0"/>
            </a:endParaRPr>
          </a:p>
          <a:p>
            <a:pPr marL="0" indent="0">
              <a:buNone/>
            </a:pPr>
            <a:r>
              <a:rPr lang="en-US" sz="1500">
                <a:latin typeface="Arial" panose="020B0604020202020204" pitchFamily="34" charset="0"/>
                <a:cs typeface="Arial" panose="020B0604020202020204" pitchFamily="34" charset="0"/>
              </a:rPr>
              <a:t>BATF Service Providers must ensure that the entity, its principal officer, directors, partners, key managerial personnel, and controlling shareholders are fit and proper persons at all times. The regulations also specify disqualifications, such as convictions for moral turpitude or economic offences, pending recovery proceedings, and orders from regulatory authorities.</a:t>
            </a:r>
          </a:p>
          <a:p>
            <a:pPr marL="0" indent="0">
              <a:buNone/>
            </a:pPr>
            <a:endParaRPr lang="en-US" sz="1500">
              <a:latin typeface="Arial" panose="020B0604020202020204" pitchFamily="34" charset="0"/>
              <a:cs typeface="Arial" panose="020B0604020202020204" pitchFamily="34" charset="0"/>
            </a:endParaRPr>
          </a:p>
          <a:p>
            <a:pPr marL="0" indent="0">
              <a:buNone/>
            </a:pPr>
            <a:endParaRPr lang="en-IN" sz="150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07D6E545-6E3D-9495-D3B2-335E640171A1}"/>
              </a:ext>
            </a:extLst>
          </p:cNvPr>
          <p:cNvSpPr>
            <a:spLocks noGrp="1"/>
          </p:cNvSpPr>
          <p:nvPr>
            <p:ph type="ftr" sz="quarter" idx="11"/>
          </p:nvPr>
        </p:nvSpPr>
        <p:spPr>
          <a:xfrm>
            <a:off x="4038600" y="6356350"/>
            <a:ext cx="4114800" cy="365125"/>
          </a:xfrm>
        </p:spPr>
        <p:txBody>
          <a:bodyPr>
            <a:normAutofit/>
          </a:bodyPr>
          <a:lstStyle/>
          <a:p>
            <a:pPr>
              <a:spcAft>
                <a:spcPts val="600"/>
              </a:spcAft>
            </a:pPr>
            <a:r>
              <a:rPr lang="en-IN"/>
              <a:t>xxx</a:t>
            </a:r>
            <a:endParaRPr lang="th-TH"/>
          </a:p>
        </p:txBody>
      </p:sp>
      <p:sp>
        <p:nvSpPr>
          <p:cNvPr id="4" name="Slide Number Placeholder 3">
            <a:extLst>
              <a:ext uri="{FF2B5EF4-FFF2-40B4-BE49-F238E27FC236}">
                <a16:creationId xmlns:a16="http://schemas.microsoft.com/office/drawing/2014/main" id="{344E5FA9-4446-7E2B-6733-3CCEDC9A02E1}"/>
              </a:ext>
            </a:extLst>
          </p:cNvPr>
          <p:cNvSpPr>
            <a:spLocks noGrp="1"/>
          </p:cNvSpPr>
          <p:nvPr>
            <p:ph type="sldNum" sz="quarter" idx="12"/>
          </p:nvPr>
        </p:nvSpPr>
        <p:spPr>
          <a:xfrm>
            <a:off x="8610600" y="6356350"/>
            <a:ext cx="2743200" cy="365125"/>
          </a:xfrm>
        </p:spPr>
        <p:txBody>
          <a:bodyPr>
            <a:normAutofit/>
          </a:bodyPr>
          <a:lstStyle/>
          <a:p>
            <a:pPr>
              <a:spcAft>
                <a:spcPts val="600"/>
              </a:spcAft>
            </a:pPr>
            <a:fld id="{D223A4CE-2FE5-4DC2-AB4D-C826342AA7FC}" type="slidenum">
              <a:rPr lang="th-TH">
                <a:latin typeface="Arial" panose="020B0604020202020204" pitchFamily="34" charset="0"/>
              </a:rPr>
              <a:pPr>
                <a:spcAft>
                  <a:spcPts val="600"/>
                </a:spcAft>
              </a:pPr>
              <a:t>5</a:t>
            </a:fld>
            <a:endParaRPr lang="th-TH">
              <a:latin typeface="Arial" panose="020B0604020202020204" pitchFamily="34" charset="0"/>
            </a:endParaRPr>
          </a:p>
        </p:txBody>
      </p:sp>
    </p:spTree>
    <p:extLst>
      <p:ext uri="{BB962C8B-B14F-4D97-AF65-F5344CB8AC3E}">
        <p14:creationId xmlns:p14="http://schemas.microsoft.com/office/powerpoint/2010/main" val="2106713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ABC652-9E2B-60E9-5B41-E2F792758ADE}"/>
              </a:ext>
            </a:extLst>
          </p:cNvPr>
          <p:cNvSpPr>
            <a:spLocks noGrp="1"/>
          </p:cNvSpPr>
          <p:nvPr>
            <p:ph type="title"/>
          </p:nvPr>
        </p:nvSpPr>
        <p:spPr>
          <a:xfrm>
            <a:off x="838200" y="365125"/>
            <a:ext cx="10515600" cy="887603"/>
          </a:xfrm>
        </p:spPr>
        <p:txBody>
          <a:bodyPr>
            <a:normAutofit fontScale="90000"/>
          </a:bodyPr>
          <a:lstStyle/>
          <a:p>
            <a:r>
              <a:rPr lang="en-US" sz="4200" dirty="0">
                <a:solidFill>
                  <a:schemeClr val="accent1">
                    <a:lumMod val="50000"/>
                  </a:schemeClr>
                </a:solidFill>
                <a:latin typeface="Arial" panose="020B0604020202020204" pitchFamily="34" charset="0"/>
                <a:cs typeface="Arial" panose="020B0604020202020204" pitchFamily="34" charset="0"/>
              </a:rPr>
              <a:t>Safeguarding Conditions</a:t>
            </a:r>
            <a:br>
              <a:rPr lang="en-US" sz="4200" b="1" dirty="0">
                <a:latin typeface="Arial" panose="020B0604020202020204" pitchFamily="34" charset="0"/>
                <a:cs typeface="Arial" panose="020B0604020202020204" pitchFamily="34" charset="0"/>
              </a:rPr>
            </a:br>
            <a:endParaRPr lang="en-IN" sz="4200" dirty="0">
              <a:latin typeface="Arial" panose="020B0604020202020204" pitchFamily="34" charset="0"/>
              <a:cs typeface="Arial" panose="020B0604020202020204" pitchFamily="34" charset="0"/>
            </a:endParaRPr>
          </a:p>
        </p:txBody>
      </p:sp>
      <p:sp>
        <p:nvSpPr>
          <p:cNvPr id="18"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2C4D56A-28F6-4E37-0E7C-FA66B4369390}"/>
              </a:ext>
            </a:extLst>
          </p:cNvPr>
          <p:cNvSpPr>
            <a:spLocks noGrp="1"/>
          </p:cNvSpPr>
          <p:nvPr>
            <p:ph idx="1"/>
          </p:nvPr>
        </p:nvSpPr>
        <p:spPr>
          <a:xfrm>
            <a:off x="838200" y="1929383"/>
            <a:ext cx="10515600" cy="4563491"/>
          </a:xfrm>
        </p:spPr>
        <p:txBody>
          <a:bodyPr>
            <a:normAutofit/>
          </a:bodyPr>
          <a:lstStyle/>
          <a:p>
            <a:pPr>
              <a:buNone/>
            </a:pPr>
            <a:r>
              <a:rPr lang="en-US" sz="1700" b="1" dirty="0">
                <a:latin typeface="Arial" panose="020B0604020202020204" pitchFamily="34" charset="0"/>
                <a:cs typeface="Arial" panose="020B0604020202020204" pitchFamily="34" charset="0"/>
              </a:rPr>
              <a:t>No Transfer</a:t>
            </a:r>
          </a:p>
          <a:p>
            <a:r>
              <a:rPr lang="en-US" sz="1700" dirty="0">
                <a:latin typeface="Arial" panose="020B0604020202020204" pitchFamily="34" charset="0"/>
                <a:cs typeface="Arial" panose="020B0604020202020204" pitchFamily="34" charset="0"/>
              </a:rPr>
              <a:t>No transferring of existing contracts from Group Entities in India.</a:t>
            </a:r>
          </a:p>
          <a:p>
            <a:pPr marL="0" indent="0">
              <a:buNone/>
            </a:pPr>
            <a:endParaRPr lang="en-IN" sz="1700" dirty="0">
              <a:latin typeface="Arial" panose="020B0604020202020204" pitchFamily="34" charset="0"/>
              <a:cs typeface="Arial" panose="020B0604020202020204" pitchFamily="34" charset="0"/>
            </a:endParaRPr>
          </a:p>
          <a:p>
            <a:pPr>
              <a:buNone/>
            </a:pPr>
            <a:r>
              <a:rPr lang="en-US" sz="1700" b="1" dirty="0">
                <a:latin typeface="Arial" panose="020B0604020202020204" pitchFamily="34" charset="0"/>
                <a:cs typeface="Arial" panose="020B0604020202020204" pitchFamily="34" charset="0"/>
              </a:rPr>
              <a:t>No Splitting</a:t>
            </a:r>
          </a:p>
          <a:p>
            <a:r>
              <a:rPr lang="en-US" sz="1700" dirty="0">
                <a:latin typeface="Arial" panose="020B0604020202020204" pitchFamily="34" charset="0"/>
                <a:cs typeface="Arial" panose="020B0604020202020204" pitchFamily="34" charset="0"/>
              </a:rPr>
              <a:t>Business should not be set up by splitting, reconstructing, or reorganizing existing businesses in India.</a:t>
            </a:r>
          </a:p>
          <a:p>
            <a:pPr marL="0" indent="0">
              <a:buNone/>
            </a:pPr>
            <a:endParaRPr lang="en-US" sz="1700" dirty="0">
              <a:latin typeface="Arial" panose="020B0604020202020204" pitchFamily="34" charset="0"/>
              <a:cs typeface="Arial" panose="020B0604020202020204" pitchFamily="34" charset="0"/>
            </a:endParaRPr>
          </a:p>
          <a:p>
            <a:pPr marL="0" indent="0">
              <a:buNone/>
            </a:pPr>
            <a:r>
              <a:rPr lang="en-US" sz="1700" b="1" dirty="0">
                <a:latin typeface="Arial" panose="020B0604020202020204" pitchFamily="34" charset="0"/>
                <a:cs typeface="Arial" panose="020B0604020202020204" pitchFamily="34" charset="0"/>
              </a:rPr>
              <a:t>Employees transfer</a:t>
            </a:r>
          </a:p>
          <a:p>
            <a:r>
              <a:rPr lang="en-US" sz="1700" dirty="0" err="1">
                <a:latin typeface="Arial" panose="020B0604020202020204" pitchFamily="34" charset="0"/>
                <a:cs typeface="Arial" panose="020B0604020202020204" pitchFamily="34" charset="0"/>
              </a:rPr>
              <a:t>Upto</a:t>
            </a:r>
            <a:r>
              <a:rPr lang="en-US" sz="1700" dirty="0">
                <a:latin typeface="Arial" panose="020B0604020202020204" pitchFamily="34" charset="0"/>
                <a:cs typeface="Arial" panose="020B0604020202020204" pitchFamily="34" charset="0"/>
              </a:rPr>
              <a:t> 20% of employees in the BATF Service provider can be transferred from </a:t>
            </a:r>
            <a:r>
              <a:rPr lang="en-US" sz="1700" b="0" i="0" dirty="0">
                <a:effectLst/>
                <a:latin typeface="Arial" panose="020B0604020202020204" pitchFamily="34" charset="0"/>
                <a:cs typeface="Arial" panose="020B0604020202020204" pitchFamily="34" charset="0"/>
              </a:rPr>
              <a:t>its Group Entities in India</a:t>
            </a:r>
          </a:p>
          <a:p>
            <a:pPr marL="0" indent="0">
              <a:buNone/>
            </a:pPr>
            <a:endParaRPr lang="en-US" sz="1700" b="0" i="0" dirty="0">
              <a:effectLst/>
              <a:latin typeface="Arial" panose="020B0604020202020204" pitchFamily="34" charset="0"/>
              <a:cs typeface="Arial" panose="020B0604020202020204" pitchFamily="34" charset="0"/>
            </a:endParaRPr>
          </a:p>
          <a:p>
            <a:pPr marL="0" indent="0">
              <a:buNone/>
            </a:pPr>
            <a:r>
              <a:rPr lang="en-US" sz="1700" b="1" i="0" dirty="0">
                <a:effectLst/>
                <a:latin typeface="Arial" panose="020B0604020202020204" pitchFamily="34" charset="0"/>
                <a:cs typeface="Arial" panose="020B0604020202020204" pitchFamily="34" charset="0"/>
              </a:rPr>
              <a:t>Asset Requirement</a:t>
            </a:r>
            <a:endParaRPr lang="en-US" sz="1700" b="0" i="0" dirty="0">
              <a:effectLst/>
              <a:latin typeface="Arial" panose="020B0604020202020204" pitchFamily="34" charset="0"/>
              <a:cs typeface="Arial" panose="020B0604020202020204" pitchFamily="34" charset="0"/>
            </a:endParaRPr>
          </a:p>
          <a:p>
            <a:r>
              <a:rPr lang="en-US" sz="1700" b="0" i="0" dirty="0">
                <a:effectLst/>
                <a:latin typeface="Arial" panose="020B0604020202020204" pitchFamily="34" charset="0"/>
                <a:cs typeface="Arial" panose="020B0604020202020204" pitchFamily="34" charset="0"/>
              </a:rPr>
              <a:t>There should not be any transfer of assets from any of the Group Entities in India to the BATF Service Provider</a:t>
            </a:r>
            <a:endParaRPr lang="en-US" sz="1700" dirty="0">
              <a:latin typeface="Arial" panose="020B0604020202020204" pitchFamily="34" charset="0"/>
              <a:cs typeface="Arial" panose="020B0604020202020204" pitchFamily="34" charset="0"/>
            </a:endParaRPr>
          </a:p>
          <a:p>
            <a:endParaRPr lang="en-US" sz="1700" dirty="0">
              <a:latin typeface="Arial" panose="020B0604020202020204" pitchFamily="34" charset="0"/>
              <a:cs typeface="Arial" panose="020B0604020202020204" pitchFamily="34" charset="0"/>
            </a:endParaRPr>
          </a:p>
          <a:p>
            <a:endParaRPr lang="en-US" sz="1700" dirty="0">
              <a:latin typeface="Arial" panose="020B0604020202020204" pitchFamily="34" charset="0"/>
              <a:cs typeface="Arial" panose="020B0604020202020204" pitchFamily="34" charset="0"/>
            </a:endParaRPr>
          </a:p>
          <a:p>
            <a:pPr marL="0" indent="0">
              <a:buNone/>
            </a:pPr>
            <a:endParaRPr lang="en-US" sz="1700" dirty="0">
              <a:latin typeface="Arial" panose="020B0604020202020204" pitchFamily="34" charset="0"/>
              <a:cs typeface="Arial" panose="020B0604020202020204" pitchFamily="34" charset="0"/>
            </a:endParaRPr>
          </a:p>
          <a:p>
            <a:pPr marL="0" indent="0">
              <a:buNone/>
            </a:pPr>
            <a:endParaRPr lang="en-IN" sz="17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A231F20-6433-2FAE-F743-48506B6C5306}"/>
              </a:ext>
            </a:extLst>
          </p:cNvPr>
          <p:cNvSpPr>
            <a:spLocks noGrp="1"/>
          </p:cNvSpPr>
          <p:nvPr>
            <p:ph type="sldNum" sz="quarter" idx="12"/>
          </p:nvPr>
        </p:nvSpPr>
        <p:spPr>
          <a:xfrm>
            <a:off x="8610600" y="6356350"/>
            <a:ext cx="2743200" cy="365125"/>
          </a:xfrm>
        </p:spPr>
        <p:txBody>
          <a:bodyPr>
            <a:normAutofit/>
          </a:bodyPr>
          <a:lstStyle/>
          <a:p>
            <a:pPr>
              <a:spcAft>
                <a:spcPts val="600"/>
              </a:spcAft>
            </a:pPr>
            <a:fld id="{D223A4CE-2FE5-4DC2-AB4D-C826342AA7FC}" type="slidenum">
              <a:rPr lang="th-TH" smtClean="0">
                <a:latin typeface="Arial" panose="020B0604020202020204" pitchFamily="34" charset="0"/>
              </a:rPr>
              <a:pPr>
                <a:spcAft>
                  <a:spcPts val="600"/>
                </a:spcAft>
              </a:pPr>
              <a:t>6</a:t>
            </a:fld>
            <a:endParaRPr lang="th-TH">
              <a:latin typeface="Arial" panose="020B0604020202020204" pitchFamily="34" charset="0"/>
            </a:endParaRPr>
          </a:p>
        </p:txBody>
      </p:sp>
      <p:sp>
        <p:nvSpPr>
          <p:cNvPr id="5" name="Footer Placeholder 4">
            <a:extLst>
              <a:ext uri="{FF2B5EF4-FFF2-40B4-BE49-F238E27FC236}">
                <a16:creationId xmlns:a16="http://schemas.microsoft.com/office/drawing/2014/main" id="{29AAF743-1A0B-1340-B70B-8434E988A025}"/>
              </a:ext>
            </a:extLst>
          </p:cNvPr>
          <p:cNvSpPr>
            <a:spLocks noGrp="1"/>
          </p:cNvSpPr>
          <p:nvPr>
            <p:ph type="ftr" sz="quarter" idx="11"/>
          </p:nvPr>
        </p:nvSpPr>
        <p:spPr/>
        <p:txBody>
          <a:bodyPr/>
          <a:lstStyle/>
          <a:p>
            <a:r>
              <a:rPr lang="en-IN"/>
              <a:t>xxx</a:t>
            </a:r>
            <a:endParaRPr lang="th-TH"/>
          </a:p>
        </p:txBody>
      </p:sp>
    </p:spTree>
    <p:extLst>
      <p:ext uri="{BB962C8B-B14F-4D97-AF65-F5344CB8AC3E}">
        <p14:creationId xmlns:p14="http://schemas.microsoft.com/office/powerpoint/2010/main" val="3096866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21"/>
          <p:cNvSpPr txBox="1"/>
          <p:nvPr/>
        </p:nvSpPr>
        <p:spPr>
          <a:xfrm>
            <a:off x="415600" y="89743"/>
            <a:ext cx="11360800" cy="738623"/>
          </a:xfrm>
          <a:prstGeom prst="rect">
            <a:avLst/>
          </a:prstGeom>
          <a:noFill/>
          <a:ln>
            <a:noFill/>
          </a:ln>
        </p:spPr>
        <p:txBody>
          <a:bodyPr spcFirstLastPara="1" wrap="square" lIns="121900" tIns="121900" rIns="121900" bIns="121900" anchor="t" anchorCtr="0">
            <a:spAutoFit/>
          </a:bodyPr>
          <a:lstStyle/>
          <a:p>
            <a:pPr>
              <a:buClr>
                <a:schemeClr val="dk1"/>
              </a:buClr>
              <a:buSzPts val="1100"/>
            </a:pPr>
            <a:r>
              <a:rPr lang="en-US" sz="3200" dirty="0">
                <a:solidFill>
                  <a:schemeClr val="accent1">
                    <a:lumMod val="50000"/>
                  </a:schemeClr>
                </a:solidFill>
                <a:latin typeface="Arial" panose="020B0604020202020204" pitchFamily="34" charset="0"/>
                <a:ea typeface="DM Serif Display"/>
                <a:cs typeface="Arial" panose="020B0604020202020204" pitchFamily="34" charset="0"/>
                <a:sym typeface="DM Serif Display"/>
              </a:rPr>
              <a:t>Key Managerial Personnel</a:t>
            </a:r>
            <a:endParaRPr sz="3200" dirty="0">
              <a:solidFill>
                <a:schemeClr val="accent1">
                  <a:lumMod val="50000"/>
                </a:schemeClr>
              </a:solidFill>
              <a:latin typeface="Arial" panose="020B0604020202020204" pitchFamily="34" charset="0"/>
              <a:ea typeface="DM Serif Display"/>
              <a:cs typeface="Arial" panose="020B0604020202020204" pitchFamily="34" charset="0"/>
              <a:sym typeface="DM Serif Display"/>
            </a:endParaRPr>
          </a:p>
        </p:txBody>
      </p:sp>
      <p:graphicFrame>
        <p:nvGraphicFramePr>
          <p:cNvPr id="197" name="Google Shape;197;p21"/>
          <p:cNvGraphicFramePr/>
          <p:nvPr>
            <p:extLst>
              <p:ext uri="{D42A27DB-BD31-4B8C-83A1-F6EECF244321}">
                <p14:modId xmlns:p14="http://schemas.microsoft.com/office/powerpoint/2010/main" val="450853364"/>
              </p:ext>
            </p:extLst>
          </p:nvPr>
        </p:nvGraphicFramePr>
        <p:xfrm>
          <a:off x="376513" y="1195813"/>
          <a:ext cx="11546347" cy="4923542"/>
        </p:xfrm>
        <a:graphic>
          <a:graphicData uri="http://schemas.openxmlformats.org/drawingml/2006/table">
            <a:tbl>
              <a:tblPr firstRow="1" bandRow="1">
                <a:tableStyleId>{7DF18680-E054-41AD-8BC1-D1AEF772440D}</a:tableStyleId>
              </a:tblPr>
              <a:tblGrid>
                <a:gridCol w="2009828">
                  <a:extLst>
                    <a:ext uri="{9D8B030D-6E8A-4147-A177-3AD203B41FA5}">
                      <a16:colId xmlns:a16="http://schemas.microsoft.com/office/drawing/2014/main" val="20000"/>
                    </a:ext>
                  </a:extLst>
                </a:gridCol>
                <a:gridCol w="4862883">
                  <a:extLst>
                    <a:ext uri="{9D8B030D-6E8A-4147-A177-3AD203B41FA5}">
                      <a16:colId xmlns:a16="http://schemas.microsoft.com/office/drawing/2014/main" val="20001"/>
                    </a:ext>
                  </a:extLst>
                </a:gridCol>
                <a:gridCol w="4673636">
                  <a:extLst>
                    <a:ext uri="{9D8B030D-6E8A-4147-A177-3AD203B41FA5}">
                      <a16:colId xmlns:a16="http://schemas.microsoft.com/office/drawing/2014/main" val="20002"/>
                    </a:ext>
                  </a:extLst>
                </a:gridCol>
              </a:tblGrid>
              <a:tr h="437219">
                <a:tc>
                  <a:txBody>
                    <a:bodyPr/>
                    <a:lstStyle/>
                    <a:p>
                      <a:pPr marL="0" lvl="0" indent="0" algn="l" rtl="0">
                        <a:spcBef>
                          <a:spcPts val="0"/>
                        </a:spcBef>
                        <a:spcAft>
                          <a:spcPts val="0"/>
                        </a:spcAft>
                        <a:buClr>
                          <a:schemeClr val="dk1"/>
                        </a:buClr>
                        <a:buSzPts val="1100"/>
                        <a:buFont typeface="Arial"/>
                        <a:buNone/>
                      </a:pPr>
                      <a:r>
                        <a:rPr lang="en-US" sz="2100" b="1" dirty="0">
                          <a:solidFill>
                            <a:schemeClr val="tx1"/>
                          </a:solidFill>
                          <a:sym typeface="DM Sans"/>
                        </a:rPr>
                        <a:t>Particulars</a:t>
                      </a:r>
                      <a:endParaRPr sz="1900" u="none" strike="noStrike" cap="none" dirty="0">
                        <a:solidFill>
                          <a:schemeClr val="tx1"/>
                        </a:solidFill>
                        <a:latin typeface="Palatino Linotype" panose="02040502050505030304" pitchFamily="18" charset="0"/>
                        <a:ea typeface="DM Sans"/>
                        <a:cs typeface="DM Sans"/>
                        <a:sym typeface="DM Sans"/>
                      </a:endParaRPr>
                    </a:p>
                  </a:txBody>
                  <a:tcPr marL="42333" marR="42333" marT="42333" marB="423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lvl="0" indent="0" algn="ctr" rtl="0">
                        <a:lnSpc>
                          <a:spcPct val="115000"/>
                        </a:lnSpc>
                        <a:spcBef>
                          <a:spcPts val="0"/>
                        </a:spcBef>
                        <a:spcAft>
                          <a:spcPts val="0"/>
                        </a:spcAft>
                        <a:buNone/>
                      </a:pPr>
                      <a:r>
                        <a:rPr lang="en-US" sz="2100" b="1" dirty="0">
                          <a:solidFill>
                            <a:schemeClr val="tx1"/>
                          </a:solidFill>
                          <a:sym typeface="DM Sans"/>
                        </a:rPr>
                        <a:t>Principal Officer (PO)</a:t>
                      </a:r>
                      <a:endParaRPr sz="2100" b="1" dirty="0">
                        <a:solidFill>
                          <a:schemeClr val="tx1"/>
                        </a:solidFill>
                        <a:latin typeface="Palatino Linotype" panose="02040502050505030304" pitchFamily="18" charset="0"/>
                        <a:ea typeface="DM Sans"/>
                        <a:cs typeface="DM Sans"/>
                        <a:sym typeface="DM Sans"/>
                      </a:endParaRPr>
                    </a:p>
                  </a:txBody>
                  <a:tcPr marL="42333" marR="42333" marT="42333" marB="423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lvl="0" indent="0" algn="ctr" rtl="0">
                        <a:lnSpc>
                          <a:spcPct val="115000"/>
                        </a:lnSpc>
                        <a:spcBef>
                          <a:spcPts val="0"/>
                        </a:spcBef>
                        <a:spcAft>
                          <a:spcPts val="0"/>
                        </a:spcAft>
                        <a:buNone/>
                      </a:pPr>
                      <a:r>
                        <a:rPr lang="en-US" sz="2100" b="1" dirty="0">
                          <a:solidFill>
                            <a:schemeClr val="tx1"/>
                          </a:solidFill>
                          <a:sym typeface="DM Sans"/>
                        </a:rPr>
                        <a:t>Compliance Officer (CO)</a:t>
                      </a:r>
                      <a:endParaRPr sz="2100" b="1" dirty="0">
                        <a:solidFill>
                          <a:schemeClr val="tx1"/>
                        </a:solidFill>
                        <a:latin typeface="Palatino Linotype" panose="02040502050505030304" pitchFamily="18" charset="0"/>
                        <a:ea typeface="DM Sans"/>
                        <a:cs typeface="DM Sans"/>
                        <a:sym typeface="DM Sans"/>
                      </a:endParaRPr>
                    </a:p>
                  </a:txBody>
                  <a:tcPr marL="42333" marR="42333" marT="42333" marB="423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0"/>
                  </a:ext>
                </a:extLst>
              </a:tr>
              <a:tr h="1700179">
                <a:tc>
                  <a:txBody>
                    <a:bodyPr/>
                    <a:lstStyle/>
                    <a:p>
                      <a:pPr marL="0" lvl="0" indent="0" algn="l" rtl="0">
                        <a:lnSpc>
                          <a:spcPct val="115000"/>
                        </a:lnSpc>
                        <a:spcBef>
                          <a:spcPts val="0"/>
                        </a:spcBef>
                        <a:spcAft>
                          <a:spcPts val="0"/>
                        </a:spcAft>
                        <a:buNone/>
                      </a:pPr>
                      <a:r>
                        <a:rPr lang="en-US" sz="1900" b="1" dirty="0">
                          <a:solidFill>
                            <a:schemeClr val="tx1"/>
                          </a:solidFill>
                          <a:sym typeface="DM Sans"/>
                        </a:rPr>
                        <a:t>Role</a:t>
                      </a:r>
                      <a:endParaRPr sz="1900" b="1" dirty="0">
                        <a:solidFill>
                          <a:schemeClr val="tx1"/>
                        </a:solidFill>
                        <a:latin typeface="Palatino Linotype" panose="02040502050505030304" pitchFamily="18" charset="0"/>
                        <a:ea typeface="DM Sans"/>
                        <a:cs typeface="DM Sans"/>
                        <a:sym typeface="DM Sans"/>
                      </a:endParaRPr>
                    </a:p>
                  </a:txBody>
                  <a:tcPr marL="42333" marR="42333" marT="42333" marB="4233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lvl="0" indent="0" algn="l" rtl="0">
                        <a:lnSpc>
                          <a:spcPct val="115000"/>
                        </a:lnSpc>
                        <a:spcBef>
                          <a:spcPts val="0"/>
                        </a:spcBef>
                        <a:spcAft>
                          <a:spcPts val="0"/>
                        </a:spcAft>
                        <a:buClr>
                          <a:schemeClr val="dk1"/>
                        </a:buClr>
                        <a:buSzPts val="1100"/>
                        <a:buFont typeface="Arial"/>
                        <a:buNone/>
                      </a:pPr>
                      <a:r>
                        <a:rPr lang="en-US" sz="1800" dirty="0">
                          <a:solidFill>
                            <a:schemeClr val="tx1"/>
                          </a:solidFill>
                          <a:sym typeface="DM Sans"/>
                        </a:rPr>
                        <a:t>Responsible for overall activities in IFSC.</a:t>
                      </a:r>
                      <a:endParaRPr sz="1800" dirty="0">
                        <a:solidFill>
                          <a:schemeClr val="tx1"/>
                        </a:solidFill>
                        <a:latin typeface="Palatino Linotype" panose="02040502050505030304" pitchFamily="18" charset="0"/>
                        <a:ea typeface="DM Sans"/>
                        <a:cs typeface="DM Sans"/>
                        <a:sym typeface="DM Sans"/>
                      </a:endParaRPr>
                    </a:p>
                  </a:txBody>
                  <a:tcPr marL="42333" marR="42333" marT="42333" marB="4233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457200" lvl="0" indent="-298450" algn="l" rtl="0">
                        <a:lnSpc>
                          <a:spcPct val="115000"/>
                        </a:lnSpc>
                        <a:spcBef>
                          <a:spcPts val="0"/>
                        </a:spcBef>
                        <a:spcAft>
                          <a:spcPts val="0"/>
                        </a:spcAft>
                        <a:buClr>
                          <a:srgbClr val="434343"/>
                        </a:buClr>
                        <a:buSzPts val="1100"/>
                        <a:buFont typeface="DM Sans"/>
                        <a:buChar char="-"/>
                      </a:pPr>
                      <a:r>
                        <a:rPr lang="en-US" sz="1800" dirty="0">
                          <a:solidFill>
                            <a:schemeClr val="tx1"/>
                          </a:solidFill>
                          <a:sym typeface="DM Sans"/>
                        </a:rPr>
                        <a:t>Responsible for reporting to the Board of Directors or head of the organization.</a:t>
                      </a:r>
                      <a:endParaRPr sz="1800" dirty="0">
                        <a:solidFill>
                          <a:schemeClr val="tx1"/>
                        </a:solidFill>
                        <a:sym typeface="DM Sans"/>
                      </a:endParaRPr>
                    </a:p>
                    <a:p>
                      <a:pPr marL="457200" lvl="0" indent="-298450" algn="l" rtl="0">
                        <a:lnSpc>
                          <a:spcPct val="115000"/>
                        </a:lnSpc>
                        <a:spcBef>
                          <a:spcPts val="0"/>
                        </a:spcBef>
                        <a:spcAft>
                          <a:spcPts val="0"/>
                        </a:spcAft>
                        <a:buClr>
                          <a:srgbClr val="434343"/>
                        </a:buClr>
                        <a:buSzPts val="1100"/>
                        <a:buFont typeface="DM Sans"/>
                        <a:buChar char="-"/>
                      </a:pPr>
                      <a:r>
                        <a:rPr lang="en-US" sz="1800" dirty="0">
                          <a:solidFill>
                            <a:schemeClr val="tx1"/>
                          </a:solidFill>
                          <a:sym typeface="DM Sans"/>
                        </a:rPr>
                        <a:t>Ensure compliance with policies, procedures, record maintenance, and regulation implementation.</a:t>
                      </a:r>
                      <a:endParaRPr sz="1800" dirty="0">
                        <a:solidFill>
                          <a:schemeClr val="tx1"/>
                        </a:solidFill>
                        <a:latin typeface="Palatino Linotype" panose="02040502050505030304" pitchFamily="18" charset="0"/>
                        <a:ea typeface="DM Sans"/>
                        <a:cs typeface="DM Sans"/>
                        <a:sym typeface="DM Sans"/>
                      </a:endParaRPr>
                    </a:p>
                  </a:txBody>
                  <a:tcPr marL="42333" marR="42333" marT="42333" marB="4233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1"/>
                  </a:ext>
                </a:extLst>
              </a:tr>
              <a:tr h="1047412">
                <a:tc rowSpan="2">
                  <a:txBody>
                    <a:bodyPr/>
                    <a:lstStyle/>
                    <a:p>
                      <a:pPr marL="0" lvl="0" indent="0" algn="l" rtl="0">
                        <a:lnSpc>
                          <a:spcPct val="115000"/>
                        </a:lnSpc>
                        <a:spcBef>
                          <a:spcPts val="0"/>
                        </a:spcBef>
                        <a:spcAft>
                          <a:spcPts val="0"/>
                        </a:spcAft>
                        <a:buNone/>
                      </a:pPr>
                      <a:r>
                        <a:rPr lang="en-US" sz="1900" b="1" dirty="0">
                          <a:solidFill>
                            <a:schemeClr val="tx1"/>
                          </a:solidFill>
                          <a:sym typeface="DM Sans"/>
                        </a:rPr>
                        <a:t>Qualifications</a:t>
                      </a:r>
                      <a:endParaRPr sz="1900" b="1" dirty="0">
                        <a:solidFill>
                          <a:schemeClr val="tx1"/>
                        </a:solidFill>
                        <a:sym typeface="DM Sans"/>
                      </a:endParaRPr>
                    </a:p>
                    <a:p>
                      <a:pPr marL="0" lvl="0" indent="0" algn="l" rtl="0">
                        <a:lnSpc>
                          <a:spcPct val="115000"/>
                        </a:lnSpc>
                        <a:spcBef>
                          <a:spcPts val="0"/>
                        </a:spcBef>
                        <a:spcAft>
                          <a:spcPts val="0"/>
                        </a:spcAft>
                        <a:buNone/>
                      </a:pPr>
                      <a:endParaRPr sz="1900" b="1" dirty="0">
                        <a:solidFill>
                          <a:schemeClr val="tx1"/>
                        </a:solidFill>
                        <a:sym typeface="DM Sans"/>
                      </a:endParaRPr>
                    </a:p>
                    <a:p>
                      <a:pPr marL="0" lvl="0" indent="0" algn="l" rtl="0">
                        <a:lnSpc>
                          <a:spcPct val="115000"/>
                        </a:lnSpc>
                        <a:spcBef>
                          <a:spcPts val="0"/>
                        </a:spcBef>
                        <a:spcAft>
                          <a:spcPts val="0"/>
                        </a:spcAft>
                        <a:buNone/>
                      </a:pPr>
                      <a:endParaRPr sz="1900" b="1" dirty="0">
                        <a:solidFill>
                          <a:schemeClr val="tx1"/>
                        </a:solidFill>
                        <a:sym typeface="DM Sans"/>
                      </a:endParaRPr>
                    </a:p>
                    <a:p>
                      <a:pPr marL="0" lvl="0" indent="0" algn="l" rtl="0">
                        <a:lnSpc>
                          <a:spcPct val="115000"/>
                        </a:lnSpc>
                        <a:spcBef>
                          <a:spcPts val="0"/>
                        </a:spcBef>
                        <a:spcAft>
                          <a:spcPts val="0"/>
                        </a:spcAft>
                        <a:buNone/>
                      </a:pPr>
                      <a:endParaRPr sz="1900" b="1" dirty="0">
                        <a:solidFill>
                          <a:schemeClr val="tx1"/>
                        </a:solidFill>
                        <a:latin typeface="Palatino Linotype" panose="02040502050505030304" pitchFamily="18" charset="0"/>
                        <a:ea typeface="DM Sans"/>
                        <a:cs typeface="DM Sans"/>
                        <a:sym typeface="DM Sans"/>
                      </a:endParaRPr>
                    </a:p>
                  </a:txBody>
                  <a:tcPr marL="42333" marR="42333" marT="42333" marB="4233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gridSpan="2">
                  <a:txBody>
                    <a:bodyPr/>
                    <a:lstStyle/>
                    <a:p>
                      <a:pPr marL="0" lvl="0" indent="0" algn="l" rtl="0">
                        <a:lnSpc>
                          <a:spcPct val="115000"/>
                        </a:lnSpc>
                        <a:spcBef>
                          <a:spcPts val="0"/>
                        </a:spcBef>
                        <a:spcAft>
                          <a:spcPts val="0"/>
                        </a:spcAft>
                        <a:buNone/>
                      </a:pPr>
                      <a:r>
                        <a:rPr lang="en-US" sz="1800" dirty="0">
                          <a:solidFill>
                            <a:schemeClr val="tx1"/>
                          </a:solidFill>
                          <a:sym typeface="DM Sans"/>
                        </a:rPr>
                        <a:t>Professional qualifications (CA, CS, CMA, CPA, CFA, or equivalent) or a postgraduate degree in finance, accountancy, business management, commerce, economics, taxation, or law from a recognized institution</a:t>
                      </a:r>
                      <a:endParaRPr sz="1800" dirty="0">
                        <a:solidFill>
                          <a:schemeClr val="tx1"/>
                        </a:solidFill>
                        <a:latin typeface="Palatino Linotype" panose="02040502050505030304" pitchFamily="18" charset="0"/>
                        <a:ea typeface="DM Sans"/>
                        <a:cs typeface="DM Sans"/>
                        <a:sym typeface="DM Sans"/>
                      </a:endParaRPr>
                    </a:p>
                  </a:txBody>
                  <a:tcPr marL="42333" marR="42333" marT="42333" marB="4233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lang="en-US"/>
                    </a:p>
                  </a:txBody>
                  <a:tcPr/>
                </a:tc>
                <a:extLst>
                  <a:ext uri="{0D108BD9-81ED-4DB2-BD59-A6C34878D82A}">
                    <a16:rowId xmlns:a16="http://schemas.microsoft.com/office/drawing/2014/main" val="10002"/>
                  </a:ext>
                </a:extLst>
              </a:tr>
              <a:tr h="0">
                <a:tc vMerge="1">
                  <a:txBody>
                    <a:bodyPr/>
                    <a:lstStyle/>
                    <a:p>
                      <a:endParaRPr lang="en-US"/>
                    </a:p>
                  </a:txBody>
                  <a:tcPr/>
                </a:tc>
                <a:tc>
                  <a:txBody>
                    <a:bodyPr/>
                    <a:lstStyle/>
                    <a:p>
                      <a:pPr marL="0" lvl="0" indent="0" algn="l" rtl="0">
                        <a:lnSpc>
                          <a:spcPct val="115000"/>
                        </a:lnSpc>
                        <a:spcBef>
                          <a:spcPts val="0"/>
                        </a:spcBef>
                        <a:spcAft>
                          <a:spcPts val="0"/>
                        </a:spcAft>
                        <a:buNone/>
                      </a:pPr>
                      <a:r>
                        <a:rPr lang="en-US" sz="1800" dirty="0">
                          <a:solidFill>
                            <a:schemeClr val="tx1"/>
                          </a:solidFill>
                          <a:sym typeface="DM Sans"/>
                        </a:rPr>
                        <a:t>If providing Financial Crime Compliance Services:, the PO shall hold relevant qualifications in financial crime compliance.</a:t>
                      </a:r>
                      <a:endParaRPr sz="1800" dirty="0">
                        <a:solidFill>
                          <a:schemeClr val="tx1"/>
                        </a:solidFill>
                        <a:latin typeface="Palatino Linotype" panose="02040502050505030304" pitchFamily="18" charset="0"/>
                        <a:ea typeface="DM Sans"/>
                        <a:cs typeface="DM Sans"/>
                        <a:sym typeface="DM Sans"/>
                      </a:endParaRPr>
                    </a:p>
                  </a:txBody>
                  <a:tcPr marL="42333" marR="42333" marT="42333" marB="4233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lvl="0" indent="0" algn="l" rtl="0">
                        <a:lnSpc>
                          <a:spcPct val="115000"/>
                        </a:lnSpc>
                        <a:spcBef>
                          <a:spcPts val="0"/>
                        </a:spcBef>
                        <a:spcAft>
                          <a:spcPts val="0"/>
                        </a:spcAft>
                        <a:buNone/>
                      </a:pPr>
                      <a:r>
                        <a:rPr lang="en-US" sz="1900" dirty="0">
                          <a:solidFill>
                            <a:schemeClr val="tx1"/>
                          </a:solidFill>
                          <a:sym typeface="DM Sans"/>
                        </a:rPr>
                        <a:t>-</a:t>
                      </a:r>
                      <a:endParaRPr sz="1900" dirty="0">
                        <a:solidFill>
                          <a:schemeClr val="tx1"/>
                        </a:solidFill>
                        <a:latin typeface="Palatino Linotype" panose="02040502050505030304" pitchFamily="18" charset="0"/>
                        <a:ea typeface="DM Sans"/>
                        <a:cs typeface="DM Sans"/>
                        <a:sym typeface="DM Sans"/>
                      </a:endParaRPr>
                    </a:p>
                  </a:txBody>
                  <a:tcPr marL="42333" marR="42333" marT="42333" marB="4233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3"/>
                  </a:ext>
                </a:extLst>
              </a:tr>
              <a:tr h="725759">
                <a:tc>
                  <a:txBody>
                    <a:bodyPr/>
                    <a:lstStyle/>
                    <a:p>
                      <a:pPr marL="0" lvl="0" indent="0" algn="l" rtl="0">
                        <a:lnSpc>
                          <a:spcPct val="115000"/>
                        </a:lnSpc>
                        <a:spcBef>
                          <a:spcPts val="0"/>
                        </a:spcBef>
                        <a:spcAft>
                          <a:spcPts val="0"/>
                        </a:spcAft>
                        <a:buNone/>
                      </a:pPr>
                      <a:r>
                        <a:rPr lang="en-US" sz="1900" b="1" dirty="0">
                          <a:solidFill>
                            <a:schemeClr val="tx1"/>
                          </a:solidFill>
                          <a:sym typeface="DM Sans"/>
                        </a:rPr>
                        <a:t>Min experience Ex.</a:t>
                      </a:r>
                      <a:endParaRPr sz="1900" b="1" dirty="0">
                        <a:solidFill>
                          <a:schemeClr val="tx1"/>
                        </a:solidFill>
                        <a:latin typeface="Palatino Linotype" panose="02040502050505030304" pitchFamily="18" charset="0"/>
                        <a:ea typeface="DM Sans"/>
                        <a:cs typeface="DM Sans"/>
                        <a:sym typeface="DM Sans"/>
                      </a:endParaRPr>
                    </a:p>
                  </a:txBody>
                  <a:tcPr marL="42333" marR="42333" marT="42333" marB="4233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lvl="0" indent="0" algn="ctr" rtl="0">
                        <a:lnSpc>
                          <a:spcPct val="115000"/>
                        </a:lnSpc>
                        <a:spcBef>
                          <a:spcPts val="0"/>
                        </a:spcBef>
                        <a:spcAft>
                          <a:spcPts val="0"/>
                        </a:spcAft>
                        <a:buNone/>
                      </a:pPr>
                      <a:r>
                        <a:rPr lang="en-US" sz="1900" dirty="0">
                          <a:solidFill>
                            <a:schemeClr val="tx1"/>
                          </a:solidFill>
                          <a:sym typeface="DM Sans"/>
                        </a:rPr>
                        <a:t>5 years</a:t>
                      </a:r>
                      <a:endParaRPr sz="1900" dirty="0">
                        <a:solidFill>
                          <a:schemeClr val="tx1"/>
                        </a:solidFill>
                        <a:latin typeface="Palatino Linotype" panose="02040502050505030304" pitchFamily="18" charset="0"/>
                        <a:ea typeface="DM Sans"/>
                        <a:cs typeface="DM Sans"/>
                        <a:sym typeface="DM Sans"/>
                      </a:endParaRPr>
                    </a:p>
                  </a:txBody>
                  <a:tcPr marL="42333" marR="42333" marT="42333" marB="4233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lvl="0" indent="0" algn="ctr" rtl="0">
                        <a:lnSpc>
                          <a:spcPct val="115000"/>
                        </a:lnSpc>
                        <a:spcBef>
                          <a:spcPts val="0"/>
                        </a:spcBef>
                        <a:spcAft>
                          <a:spcPts val="0"/>
                        </a:spcAft>
                        <a:buNone/>
                      </a:pPr>
                      <a:r>
                        <a:rPr lang="en-US" sz="1900" dirty="0">
                          <a:solidFill>
                            <a:schemeClr val="tx1"/>
                          </a:solidFill>
                          <a:sym typeface="DM Sans"/>
                        </a:rPr>
                        <a:t>3 years</a:t>
                      </a:r>
                      <a:endParaRPr sz="1900" dirty="0">
                        <a:solidFill>
                          <a:schemeClr val="tx1"/>
                        </a:solidFill>
                        <a:latin typeface="Palatino Linotype" panose="02040502050505030304" pitchFamily="18" charset="0"/>
                        <a:ea typeface="DM Sans"/>
                        <a:cs typeface="DM Sans"/>
                        <a:sym typeface="DM Sans"/>
                      </a:endParaRPr>
                    </a:p>
                  </a:txBody>
                  <a:tcPr marL="42333" marR="42333" marT="42333" marB="4233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4"/>
                  </a:ext>
                </a:extLst>
              </a:tr>
            </a:tbl>
          </a:graphicData>
        </a:graphic>
      </p:graphicFrame>
      <p:cxnSp>
        <p:nvCxnSpPr>
          <p:cNvPr id="2" name="Straight Connector 1">
            <a:extLst>
              <a:ext uri="{FF2B5EF4-FFF2-40B4-BE49-F238E27FC236}">
                <a16:creationId xmlns:a16="http://schemas.microsoft.com/office/drawing/2014/main" id="{B213D6B2-C4FB-9DFC-A983-59B8641AD611}"/>
              </a:ext>
            </a:extLst>
          </p:cNvPr>
          <p:cNvCxnSpPr>
            <a:cxnSpLocks/>
          </p:cNvCxnSpPr>
          <p:nvPr/>
        </p:nvCxnSpPr>
        <p:spPr>
          <a:xfrm>
            <a:off x="376729" y="771973"/>
            <a:ext cx="5194570" cy="0"/>
          </a:xfrm>
          <a:prstGeom prst="line">
            <a:avLst/>
          </a:prstGeom>
          <a:ln w="38100">
            <a:solidFill>
              <a:srgbClr val="F79A29"/>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14CDBD-7245-FE37-A4EB-52F804A46406}"/>
              </a:ext>
            </a:extLst>
          </p:cNvPr>
          <p:cNvSpPr>
            <a:spLocks noGrp="1"/>
          </p:cNvSpPr>
          <p:nvPr>
            <p:ph type="title"/>
          </p:nvPr>
        </p:nvSpPr>
        <p:spPr>
          <a:xfrm>
            <a:off x="838200" y="365125"/>
            <a:ext cx="10515600" cy="1325563"/>
          </a:xfrm>
        </p:spPr>
        <p:txBody>
          <a:bodyPr>
            <a:normAutofit/>
          </a:bodyPr>
          <a:lstStyle/>
          <a:p>
            <a:r>
              <a:rPr lang="en-IN" sz="4200" dirty="0">
                <a:solidFill>
                  <a:schemeClr val="accent1">
                    <a:lumMod val="50000"/>
                  </a:schemeClr>
                </a:solidFill>
                <a:latin typeface="Arial" panose="020B0604020202020204" pitchFamily="34" charset="0"/>
                <a:cs typeface="Arial" panose="020B0604020202020204" pitchFamily="34" charset="0"/>
              </a:rPr>
              <a:t>Miscellaneous Provisions</a:t>
            </a:r>
            <a:br>
              <a:rPr lang="en-IN" sz="4200" b="1" dirty="0">
                <a:latin typeface="Arial" panose="020B0604020202020204" pitchFamily="34" charset="0"/>
                <a:cs typeface="Arial" panose="020B0604020202020204" pitchFamily="34" charset="0"/>
              </a:rPr>
            </a:br>
            <a:endParaRPr lang="en-IN" sz="4200" dirty="0">
              <a:latin typeface="Arial" panose="020B0604020202020204" pitchFamily="34" charset="0"/>
              <a:cs typeface="Arial" panose="020B0604020202020204" pitchFamily="34" charset="0"/>
            </a:endParaRPr>
          </a:p>
        </p:txBody>
      </p:sp>
      <p:sp>
        <p:nvSpPr>
          <p:cNvPr id="18"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9E4845B-C8FF-5ED8-831E-0D9CA3953429}"/>
              </a:ext>
            </a:extLst>
          </p:cNvPr>
          <p:cNvSpPr>
            <a:spLocks noGrp="1"/>
          </p:cNvSpPr>
          <p:nvPr>
            <p:ph idx="1"/>
          </p:nvPr>
        </p:nvSpPr>
        <p:spPr>
          <a:xfrm>
            <a:off x="838200" y="1929384"/>
            <a:ext cx="10515600" cy="4251960"/>
          </a:xfrm>
        </p:spPr>
        <p:txBody>
          <a:bodyPr>
            <a:normAutofit/>
          </a:bodyPr>
          <a:lstStyle/>
          <a:p>
            <a:pPr marL="0" indent="0">
              <a:buNone/>
            </a:pPr>
            <a:r>
              <a:rPr lang="en-US" sz="2000" b="1" i="0" dirty="0">
                <a:effectLst/>
                <a:latin typeface="Arial" panose="020B0604020202020204" pitchFamily="34" charset="0"/>
                <a:cs typeface="Arial" panose="020B0604020202020204" pitchFamily="34" charset="0"/>
              </a:rPr>
              <a:t>Minimum office space criteria</a:t>
            </a:r>
            <a:endParaRPr lang="en-US" sz="2000" dirty="0">
              <a:latin typeface="Arial" panose="020B0604020202020204" pitchFamily="34" charset="0"/>
              <a:cs typeface="Arial" panose="020B0604020202020204" pitchFamily="34" charset="0"/>
            </a:endParaRPr>
          </a:p>
          <a:p>
            <a:pPr lvl="1"/>
            <a:r>
              <a:rPr lang="en-US" sz="1900" b="0" i="0" dirty="0">
                <a:effectLst/>
                <a:latin typeface="Arial" panose="020B0604020202020204" pitchFamily="34" charset="0"/>
                <a:cs typeface="Arial" panose="020B0604020202020204" pitchFamily="34" charset="0"/>
              </a:rPr>
              <a:t>Minimum carpet area computed at 60 sq. ft. per employee.</a:t>
            </a:r>
          </a:p>
          <a:p>
            <a:pPr marL="0" indent="0">
              <a:buNone/>
            </a:pPr>
            <a:endParaRPr lang="en-US" sz="2000" dirty="0">
              <a:latin typeface="Arial" panose="020B0604020202020204" pitchFamily="34" charset="0"/>
              <a:cs typeface="Arial" panose="020B0604020202020204" pitchFamily="34" charset="0"/>
            </a:endParaRPr>
          </a:p>
          <a:p>
            <a:pPr marL="0" indent="0">
              <a:buNone/>
            </a:pPr>
            <a:r>
              <a:rPr lang="en-IN" sz="2000" b="1" i="0" dirty="0">
                <a:effectLst/>
                <a:latin typeface="Arial" panose="020B0604020202020204" pitchFamily="34" charset="0"/>
                <a:cs typeface="Arial" panose="020B0604020202020204" pitchFamily="34" charset="0"/>
              </a:rPr>
              <a:t>Currency of Operations</a:t>
            </a:r>
            <a:endParaRPr lang="en-US" sz="2000" b="1" i="0" dirty="0">
              <a:effectLst/>
              <a:latin typeface="Arial" panose="020B0604020202020204" pitchFamily="34" charset="0"/>
              <a:cs typeface="Arial" panose="020B0604020202020204" pitchFamily="34" charset="0"/>
            </a:endParaRPr>
          </a:p>
          <a:p>
            <a:pPr lvl="1"/>
            <a:r>
              <a:rPr lang="en-US" sz="1900" dirty="0">
                <a:latin typeface="Arial" panose="020B0604020202020204" pitchFamily="34" charset="0"/>
                <a:cs typeface="Arial" panose="020B0604020202020204" pitchFamily="34" charset="0"/>
              </a:rPr>
              <a:t>C</a:t>
            </a:r>
            <a:r>
              <a:rPr lang="en-US" sz="1900" b="0" i="0" dirty="0">
                <a:effectLst/>
                <a:latin typeface="Arial" panose="020B0604020202020204" pitchFamily="34" charset="0"/>
                <a:cs typeface="Arial" panose="020B0604020202020204" pitchFamily="34" charset="0"/>
              </a:rPr>
              <a:t>arry out its operation in any Specified Foreign Currency.</a:t>
            </a:r>
          </a:p>
          <a:p>
            <a:pPr lvl="1"/>
            <a:r>
              <a:rPr lang="en-US" sz="1900" b="0" i="0" dirty="0">
                <a:effectLst/>
                <a:latin typeface="Arial" panose="020B0604020202020204" pitchFamily="34" charset="0"/>
                <a:cs typeface="Arial" panose="020B0604020202020204" pitchFamily="34" charset="0"/>
              </a:rPr>
              <a:t>INR for routine administrative &amp; statutory expenses.</a:t>
            </a:r>
          </a:p>
          <a:p>
            <a:pPr lvl="1"/>
            <a:r>
              <a:rPr lang="en-US" sz="1900" b="0" i="0" dirty="0">
                <a:effectLst/>
                <a:latin typeface="Arial" panose="020B0604020202020204" pitchFamily="34" charset="0"/>
                <a:cs typeface="Arial" panose="020B0604020202020204" pitchFamily="34" charset="0"/>
              </a:rPr>
              <a:t>Balance Sheet in Specified Foreign Currency</a:t>
            </a:r>
          </a:p>
          <a:p>
            <a:pPr marL="0" indent="0">
              <a:buNone/>
            </a:pPr>
            <a:endParaRPr lang="en-US" sz="2000"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Reporting requirements </a:t>
            </a:r>
          </a:p>
          <a:p>
            <a:pPr lvl="1"/>
            <a:r>
              <a:rPr lang="en-US" sz="1900" dirty="0">
                <a:latin typeface="Arial" panose="020B0604020202020204" pitchFamily="34" charset="0"/>
                <a:cs typeface="Arial" panose="020B0604020202020204" pitchFamily="34" charset="0"/>
              </a:rPr>
              <a:t>Entities must furnish information relating to their operations to the Authority and submit a compliance certificate issued by an independent third party within 90 days of each financial year's closure. </a:t>
            </a:r>
          </a:p>
          <a:p>
            <a:pPr marL="0" indent="0">
              <a:buNone/>
            </a:pPr>
            <a:endParaRPr lang="en-IN" sz="2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88F1EBB-2E58-BA28-EFFC-3E7FE9EBF5B4}"/>
              </a:ext>
            </a:extLst>
          </p:cNvPr>
          <p:cNvSpPr>
            <a:spLocks noGrp="1"/>
          </p:cNvSpPr>
          <p:nvPr>
            <p:ph type="sldNum" sz="quarter" idx="12"/>
          </p:nvPr>
        </p:nvSpPr>
        <p:spPr>
          <a:xfrm>
            <a:off x="8610600" y="6356350"/>
            <a:ext cx="2743200" cy="365125"/>
          </a:xfrm>
        </p:spPr>
        <p:txBody>
          <a:bodyPr>
            <a:normAutofit/>
          </a:bodyPr>
          <a:lstStyle/>
          <a:p>
            <a:pPr>
              <a:spcAft>
                <a:spcPts val="600"/>
              </a:spcAft>
            </a:pPr>
            <a:fld id="{D223A4CE-2FE5-4DC2-AB4D-C826342AA7FC}" type="slidenum">
              <a:rPr lang="th-TH" smtClean="0">
                <a:latin typeface="Arial" panose="020B0604020202020204" pitchFamily="34" charset="0"/>
              </a:rPr>
              <a:pPr>
                <a:spcAft>
                  <a:spcPts val="600"/>
                </a:spcAft>
              </a:pPr>
              <a:t>8</a:t>
            </a:fld>
            <a:endParaRPr lang="th-TH">
              <a:latin typeface="Arial" panose="020B0604020202020204" pitchFamily="34" charset="0"/>
            </a:endParaRPr>
          </a:p>
        </p:txBody>
      </p:sp>
      <p:sp>
        <p:nvSpPr>
          <p:cNvPr id="5" name="Footer Placeholder 4">
            <a:extLst>
              <a:ext uri="{FF2B5EF4-FFF2-40B4-BE49-F238E27FC236}">
                <a16:creationId xmlns:a16="http://schemas.microsoft.com/office/drawing/2014/main" id="{21B23868-6E58-1D72-0994-4F89ED5A23F5}"/>
              </a:ext>
            </a:extLst>
          </p:cNvPr>
          <p:cNvSpPr>
            <a:spLocks noGrp="1"/>
          </p:cNvSpPr>
          <p:nvPr>
            <p:ph type="ftr" sz="quarter" idx="11"/>
          </p:nvPr>
        </p:nvSpPr>
        <p:spPr/>
        <p:txBody>
          <a:bodyPr/>
          <a:lstStyle/>
          <a:p>
            <a:r>
              <a:rPr lang="en-IN"/>
              <a:t>xxx</a:t>
            </a:r>
            <a:endParaRPr lang="th-TH"/>
          </a:p>
        </p:txBody>
      </p:sp>
    </p:spTree>
    <p:extLst>
      <p:ext uri="{BB962C8B-B14F-4D97-AF65-F5344CB8AC3E}">
        <p14:creationId xmlns:p14="http://schemas.microsoft.com/office/powerpoint/2010/main" val="3777484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7" name="Rectangle 6">
            <a:extLst>
              <a:ext uri="{FF2B5EF4-FFF2-40B4-BE49-F238E27FC236}">
                <a16:creationId xmlns:a16="http://schemas.microsoft.com/office/drawing/2014/main" id="{FFB32CC8-BADA-B837-38D8-6F318C41EF36}"/>
              </a:ext>
            </a:extLst>
          </p:cNvPr>
          <p:cNvSpPr/>
          <p:nvPr/>
        </p:nvSpPr>
        <p:spPr>
          <a:xfrm>
            <a:off x="8622915" y="1947475"/>
            <a:ext cx="2559716" cy="698348"/>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5" name="Rectangle 4">
            <a:extLst>
              <a:ext uri="{FF2B5EF4-FFF2-40B4-BE49-F238E27FC236}">
                <a16:creationId xmlns:a16="http://schemas.microsoft.com/office/drawing/2014/main" id="{1FA74525-B7E7-585D-F60F-9D97F63935E7}"/>
              </a:ext>
            </a:extLst>
          </p:cNvPr>
          <p:cNvSpPr/>
          <p:nvPr/>
        </p:nvSpPr>
        <p:spPr>
          <a:xfrm>
            <a:off x="5504816" y="1947474"/>
            <a:ext cx="2580617" cy="698348"/>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3" name="Rectangle 2">
            <a:extLst>
              <a:ext uri="{FF2B5EF4-FFF2-40B4-BE49-F238E27FC236}">
                <a16:creationId xmlns:a16="http://schemas.microsoft.com/office/drawing/2014/main" id="{8CB9D4B0-7564-F591-26ED-1090B2DFDD35}"/>
              </a:ext>
            </a:extLst>
          </p:cNvPr>
          <p:cNvSpPr/>
          <p:nvPr/>
        </p:nvSpPr>
        <p:spPr>
          <a:xfrm>
            <a:off x="2811808" y="1962674"/>
            <a:ext cx="2181930" cy="637038"/>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151" name="Google Shape;151;p17"/>
          <p:cNvSpPr txBox="1"/>
          <p:nvPr/>
        </p:nvSpPr>
        <p:spPr>
          <a:xfrm>
            <a:off x="415600" y="89743"/>
            <a:ext cx="11360800" cy="738623"/>
          </a:xfrm>
          <a:prstGeom prst="rect">
            <a:avLst/>
          </a:prstGeom>
          <a:noFill/>
          <a:ln>
            <a:noFill/>
          </a:ln>
        </p:spPr>
        <p:txBody>
          <a:bodyPr spcFirstLastPara="1" wrap="square" lIns="121900" tIns="121900" rIns="121900" bIns="121900" anchor="t" anchorCtr="0">
            <a:spAutoFit/>
          </a:bodyPr>
          <a:lstStyle/>
          <a:p>
            <a:pPr>
              <a:buClr>
                <a:schemeClr val="dk1"/>
              </a:buClr>
              <a:buSzPts val="1100"/>
            </a:pPr>
            <a:r>
              <a:rPr lang="en-US" sz="3200" dirty="0">
                <a:latin typeface="Palatino Linotype" panose="02040502050505030304" pitchFamily="18" charset="0"/>
                <a:ea typeface="DM Serif Display"/>
                <a:cs typeface="DM Serif Display"/>
                <a:sym typeface="DM Serif Display"/>
              </a:rPr>
              <a:t>BATF Fee Structure </a:t>
            </a:r>
          </a:p>
        </p:txBody>
      </p:sp>
      <p:cxnSp>
        <p:nvCxnSpPr>
          <p:cNvPr id="2" name="Straight Connector 1">
            <a:extLst>
              <a:ext uri="{FF2B5EF4-FFF2-40B4-BE49-F238E27FC236}">
                <a16:creationId xmlns:a16="http://schemas.microsoft.com/office/drawing/2014/main" id="{033C78BD-E572-0B00-14D1-B9BB35A021E0}"/>
              </a:ext>
            </a:extLst>
          </p:cNvPr>
          <p:cNvCxnSpPr>
            <a:cxnSpLocks/>
          </p:cNvCxnSpPr>
          <p:nvPr/>
        </p:nvCxnSpPr>
        <p:spPr>
          <a:xfrm>
            <a:off x="257009" y="772947"/>
            <a:ext cx="8365907" cy="0"/>
          </a:xfrm>
          <a:prstGeom prst="line">
            <a:avLst/>
          </a:prstGeom>
          <a:ln w="38100">
            <a:solidFill>
              <a:srgbClr val="F79A29"/>
            </a:solidFill>
          </a:ln>
        </p:spPr>
        <p:style>
          <a:lnRef idx="1">
            <a:schemeClr val="accent1"/>
          </a:lnRef>
          <a:fillRef idx="0">
            <a:schemeClr val="accent1"/>
          </a:fillRef>
          <a:effectRef idx="0">
            <a:schemeClr val="accent1"/>
          </a:effectRef>
          <a:fontRef idx="minor">
            <a:schemeClr val="tx1"/>
          </a:fontRef>
        </p:style>
      </p:cxnSp>
      <p:sp>
        <p:nvSpPr>
          <p:cNvPr id="154" name="Rectangle 153">
            <a:extLst>
              <a:ext uri="{FF2B5EF4-FFF2-40B4-BE49-F238E27FC236}">
                <a16:creationId xmlns:a16="http://schemas.microsoft.com/office/drawing/2014/main" id="{EBF6AB9D-7066-ECC6-58BB-E6EC6C3A02CC}"/>
              </a:ext>
            </a:extLst>
          </p:cNvPr>
          <p:cNvSpPr/>
          <p:nvPr/>
        </p:nvSpPr>
        <p:spPr>
          <a:xfrm>
            <a:off x="149573" y="2710153"/>
            <a:ext cx="2174023" cy="3469840"/>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solidFill>
            </a:endParaRPr>
          </a:p>
        </p:txBody>
      </p:sp>
      <p:sp>
        <p:nvSpPr>
          <p:cNvPr id="155" name="Rectangle 154">
            <a:extLst>
              <a:ext uri="{FF2B5EF4-FFF2-40B4-BE49-F238E27FC236}">
                <a16:creationId xmlns:a16="http://schemas.microsoft.com/office/drawing/2014/main" id="{E9D90E92-0791-E666-316B-811F68AC5241}"/>
              </a:ext>
            </a:extLst>
          </p:cNvPr>
          <p:cNvSpPr/>
          <p:nvPr/>
        </p:nvSpPr>
        <p:spPr>
          <a:xfrm>
            <a:off x="2811808" y="2721914"/>
            <a:ext cx="2174023" cy="3469840"/>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156" name="Rectangle 155">
            <a:extLst>
              <a:ext uri="{FF2B5EF4-FFF2-40B4-BE49-F238E27FC236}">
                <a16:creationId xmlns:a16="http://schemas.microsoft.com/office/drawing/2014/main" id="{16E85EE3-4248-B1FE-EB68-4600B1F62D2E}"/>
              </a:ext>
            </a:extLst>
          </p:cNvPr>
          <p:cNvSpPr/>
          <p:nvPr/>
        </p:nvSpPr>
        <p:spPr>
          <a:xfrm>
            <a:off x="5525716" y="2762887"/>
            <a:ext cx="2559717" cy="3428867"/>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solidFill>
            </a:endParaRPr>
          </a:p>
        </p:txBody>
      </p:sp>
      <p:sp>
        <p:nvSpPr>
          <p:cNvPr id="157" name="Rectangle 156">
            <a:extLst>
              <a:ext uri="{FF2B5EF4-FFF2-40B4-BE49-F238E27FC236}">
                <a16:creationId xmlns:a16="http://schemas.microsoft.com/office/drawing/2014/main" id="{42E3AACB-CBFA-1EBA-50BF-D40F0DFCE56D}"/>
              </a:ext>
            </a:extLst>
          </p:cNvPr>
          <p:cNvSpPr/>
          <p:nvPr/>
        </p:nvSpPr>
        <p:spPr>
          <a:xfrm>
            <a:off x="8622915" y="2762887"/>
            <a:ext cx="2559717" cy="3428867"/>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159" name="Rectangle 14" descr="Creative listing layouts&#10;4 Pointer layout">
            <a:extLst>
              <a:ext uri="{FF2B5EF4-FFF2-40B4-BE49-F238E27FC236}">
                <a16:creationId xmlns:a16="http://schemas.microsoft.com/office/drawing/2014/main" id="{AF259930-DED4-38E2-D84F-740571447040}"/>
              </a:ext>
            </a:extLst>
          </p:cNvPr>
          <p:cNvSpPr>
            <a:spLocks noChangeArrowheads="1"/>
          </p:cNvSpPr>
          <p:nvPr/>
        </p:nvSpPr>
        <p:spPr bwMode="gray">
          <a:xfrm>
            <a:off x="176074" y="2936072"/>
            <a:ext cx="1990853" cy="3372945"/>
          </a:xfrm>
          <a:prstGeom prst="rect">
            <a:avLst/>
          </a:prstGeom>
          <a:noFill/>
          <a:ln w="25400" cap="flat" cmpd="sng" algn="ctr">
            <a:noFill/>
            <a:prstDash val="solid"/>
            <a:headEnd/>
            <a:tailEnd/>
          </a:ln>
          <a:effectLst/>
        </p:spPr>
        <p:txBody>
          <a:bodyPr lIns="72000" tIns="72000" rIns="72000" bIns="72000" anchor="t" anchorCtr="0"/>
          <a:lstStyle/>
          <a:p>
            <a:pPr marL="268288" indent="-268288">
              <a:lnSpc>
                <a:spcPct val="95000"/>
              </a:lnSpc>
              <a:spcAft>
                <a:spcPts val="800"/>
              </a:spcAft>
              <a:buClr>
                <a:schemeClr val="bg1"/>
              </a:buClr>
              <a:buSzPct val="70000"/>
              <a:buFont typeface="Arial" pitchFamily="34" charset="0"/>
              <a:buChar char="►"/>
              <a:defRPr/>
            </a:pPr>
            <a:r>
              <a:rPr lang="en-IN" sz="1600" dirty="0">
                <a:latin typeface="Arial" panose="020B0604020202020204" pitchFamily="34" charset="0"/>
                <a:cs typeface="Arial" panose="020B0604020202020204" pitchFamily="34" charset="0"/>
              </a:rPr>
              <a:t>USD 1000 (per activity)</a:t>
            </a:r>
            <a:endParaRPr lang="en-IN" sz="1600" dirty="0">
              <a:latin typeface="+mj-lt"/>
              <a:ea typeface="Roboto"/>
              <a:cs typeface="Roboto"/>
            </a:endParaRPr>
          </a:p>
        </p:txBody>
      </p:sp>
      <p:sp>
        <p:nvSpPr>
          <p:cNvPr id="160" name="Rectangle 15" descr="Creative listing layouts&#10;4 Pointer layout">
            <a:extLst>
              <a:ext uri="{FF2B5EF4-FFF2-40B4-BE49-F238E27FC236}">
                <a16:creationId xmlns:a16="http://schemas.microsoft.com/office/drawing/2014/main" id="{DF934254-2F28-F69B-A549-4C3FA7D3D75F}"/>
              </a:ext>
            </a:extLst>
          </p:cNvPr>
          <p:cNvSpPr>
            <a:spLocks noChangeArrowheads="1"/>
          </p:cNvSpPr>
          <p:nvPr/>
        </p:nvSpPr>
        <p:spPr bwMode="gray">
          <a:xfrm>
            <a:off x="2882076" y="2861053"/>
            <a:ext cx="2111662" cy="3072413"/>
          </a:xfrm>
          <a:prstGeom prst="rect">
            <a:avLst/>
          </a:prstGeom>
          <a:noFill/>
          <a:ln w="25400" cap="flat" cmpd="sng" algn="ctr">
            <a:noFill/>
            <a:prstDash val="solid"/>
            <a:headEnd/>
            <a:tailEnd/>
          </a:ln>
          <a:effectLst/>
        </p:spPr>
        <p:txBody>
          <a:bodyPr lIns="72000" tIns="72000" rIns="72000" bIns="72000" anchor="t" anchorCtr="0"/>
          <a:lstStyle/>
          <a:p>
            <a:pPr marL="268288" indent="-268288">
              <a:lnSpc>
                <a:spcPct val="95000"/>
              </a:lnSpc>
              <a:spcAft>
                <a:spcPts val="800"/>
              </a:spcAft>
              <a:buClr>
                <a:schemeClr val="tx1"/>
              </a:buClr>
              <a:buSzPct val="70000"/>
              <a:buFont typeface="Arial" pitchFamily="34" charset="0"/>
              <a:buChar char="►"/>
              <a:defRPr/>
            </a:pPr>
            <a:r>
              <a:rPr lang="en-IN" sz="1600" dirty="0">
                <a:latin typeface="Arial" panose="020B0604020202020204" pitchFamily="34" charset="0"/>
                <a:cs typeface="Arial" panose="020B0604020202020204" pitchFamily="34" charset="0"/>
              </a:rPr>
              <a:t>USD 5000 (per activity)</a:t>
            </a:r>
            <a:endParaRPr lang="en-IN" sz="1600" dirty="0">
              <a:latin typeface="+mj-lt"/>
              <a:ea typeface="Roboto"/>
              <a:cs typeface="Roboto"/>
            </a:endParaRPr>
          </a:p>
        </p:txBody>
      </p:sp>
      <p:sp>
        <p:nvSpPr>
          <p:cNvPr id="161" name="Rectangle 16" descr="Creative listing layouts&#10;4 Pointer layout">
            <a:extLst>
              <a:ext uri="{FF2B5EF4-FFF2-40B4-BE49-F238E27FC236}">
                <a16:creationId xmlns:a16="http://schemas.microsoft.com/office/drawing/2014/main" id="{8ADDDF68-9C59-B091-AD07-C953A59A5D83}"/>
              </a:ext>
            </a:extLst>
          </p:cNvPr>
          <p:cNvSpPr>
            <a:spLocks noChangeArrowheads="1"/>
          </p:cNvSpPr>
          <p:nvPr/>
        </p:nvSpPr>
        <p:spPr bwMode="gray">
          <a:xfrm>
            <a:off x="5525716" y="2762887"/>
            <a:ext cx="2559717" cy="3261106"/>
          </a:xfrm>
          <a:prstGeom prst="rect">
            <a:avLst/>
          </a:prstGeom>
          <a:noFill/>
          <a:ln w="25400" cap="flat" cmpd="sng" algn="ctr">
            <a:noFill/>
            <a:prstDash val="solid"/>
            <a:headEnd/>
            <a:tailEnd/>
          </a:ln>
          <a:effectLst/>
        </p:spPr>
        <p:txBody>
          <a:bodyPr lIns="72000" tIns="72000" rIns="72000" bIns="72000" anchor="t" anchorCtr="0"/>
          <a:lstStyle/>
          <a:p>
            <a:pPr marL="268288" indent="-268288">
              <a:lnSpc>
                <a:spcPct val="95000"/>
              </a:lnSpc>
              <a:spcAft>
                <a:spcPts val="800"/>
              </a:spcAft>
              <a:buClr>
                <a:schemeClr val="bg1"/>
              </a:buClr>
              <a:buSzPct val="70000"/>
              <a:buFont typeface="Arial" pitchFamily="34" charset="0"/>
              <a:buChar char="►"/>
              <a:defRPr/>
            </a:pPr>
            <a:r>
              <a:rPr lang="en-IN" sz="1600" dirty="0">
                <a:latin typeface="Arial" panose="020B0604020202020204" pitchFamily="34" charset="0"/>
                <a:cs typeface="Arial" panose="020B0604020202020204" pitchFamily="34" charset="0"/>
              </a:rPr>
              <a:t>&lt; 500 employees : USD 5000 (per activity)</a:t>
            </a:r>
            <a:endParaRPr lang="en-IN" sz="1600" dirty="0">
              <a:latin typeface="+mj-lt"/>
              <a:ea typeface="Roboto"/>
              <a:cs typeface="Roboto"/>
            </a:endParaRPr>
          </a:p>
          <a:p>
            <a:pPr marL="268288" indent="-268288">
              <a:lnSpc>
                <a:spcPct val="95000"/>
              </a:lnSpc>
              <a:spcAft>
                <a:spcPts val="800"/>
              </a:spcAft>
              <a:buClr>
                <a:schemeClr val="bg1"/>
              </a:buClr>
              <a:buSzPct val="70000"/>
              <a:buFont typeface="Arial" pitchFamily="34" charset="0"/>
              <a:buChar char="►"/>
              <a:defRPr/>
            </a:pPr>
            <a:r>
              <a:rPr lang="en-IN" sz="1600" dirty="0">
                <a:latin typeface="Arial" panose="020B0604020202020204" pitchFamily="34" charset="0"/>
                <a:cs typeface="Arial" panose="020B0604020202020204" pitchFamily="34" charset="0"/>
              </a:rPr>
              <a:t>500-1000 employees : USD 7500 (per activity)</a:t>
            </a:r>
            <a:endParaRPr lang="en-IN" sz="1600" dirty="0">
              <a:latin typeface="+mj-lt"/>
              <a:ea typeface="Roboto"/>
              <a:cs typeface="Roboto"/>
            </a:endParaRPr>
          </a:p>
          <a:p>
            <a:pPr marL="268288" indent="-268288">
              <a:lnSpc>
                <a:spcPct val="95000"/>
              </a:lnSpc>
              <a:spcAft>
                <a:spcPts val="800"/>
              </a:spcAft>
              <a:buClr>
                <a:schemeClr val="bg1"/>
              </a:buClr>
              <a:buSzPct val="70000"/>
              <a:buFont typeface="Arial" pitchFamily="34" charset="0"/>
              <a:buChar char="►"/>
              <a:defRPr/>
            </a:pPr>
            <a:r>
              <a:rPr lang="en-IN" sz="1600" dirty="0">
                <a:latin typeface="Arial" panose="020B0604020202020204" pitchFamily="34" charset="0"/>
                <a:cs typeface="Arial" panose="020B0604020202020204" pitchFamily="34" charset="0"/>
              </a:rPr>
              <a:t>&gt;1000 employees : USD 10000 (per activity)</a:t>
            </a:r>
          </a:p>
          <a:p>
            <a:pPr>
              <a:lnSpc>
                <a:spcPct val="95000"/>
              </a:lnSpc>
              <a:spcAft>
                <a:spcPts val="800"/>
              </a:spcAft>
              <a:buClr>
                <a:schemeClr val="bg1"/>
              </a:buClr>
              <a:buSzPct val="70000"/>
              <a:defRPr/>
            </a:pPr>
            <a:r>
              <a:rPr lang="en-IN" sz="1600" dirty="0">
                <a:latin typeface="+mj-lt"/>
                <a:ea typeface="Roboto"/>
                <a:cs typeface="Roboto"/>
              </a:rPr>
              <a:t> </a:t>
            </a:r>
          </a:p>
        </p:txBody>
      </p:sp>
      <p:sp>
        <p:nvSpPr>
          <p:cNvPr id="162" name="Rectangle 17" descr="Creative listing layouts&#10;4 Pointer layout">
            <a:extLst>
              <a:ext uri="{FF2B5EF4-FFF2-40B4-BE49-F238E27FC236}">
                <a16:creationId xmlns:a16="http://schemas.microsoft.com/office/drawing/2014/main" id="{C99E71DA-30BA-9520-C091-44596C4C57FD}"/>
              </a:ext>
            </a:extLst>
          </p:cNvPr>
          <p:cNvSpPr>
            <a:spLocks noChangeArrowheads="1"/>
          </p:cNvSpPr>
          <p:nvPr/>
        </p:nvSpPr>
        <p:spPr bwMode="gray">
          <a:xfrm>
            <a:off x="8622916" y="2936072"/>
            <a:ext cx="2414740" cy="2837325"/>
          </a:xfrm>
          <a:prstGeom prst="rect">
            <a:avLst/>
          </a:prstGeom>
          <a:noFill/>
          <a:ln w="25400" cap="flat" cmpd="sng" algn="ctr">
            <a:noFill/>
            <a:prstDash val="solid"/>
            <a:headEnd/>
            <a:tailEnd/>
          </a:ln>
          <a:effectLst/>
        </p:spPr>
        <p:txBody>
          <a:bodyPr lIns="72000" tIns="72000" rIns="72000" bIns="72000" anchor="t" anchorCtr="0"/>
          <a:lstStyle/>
          <a:p>
            <a:pPr marL="268288" indent="-268288">
              <a:lnSpc>
                <a:spcPct val="95000"/>
              </a:lnSpc>
              <a:spcAft>
                <a:spcPts val="800"/>
              </a:spcAft>
              <a:buClr>
                <a:schemeClr val="tx1"/>
              </a:buClr>
              <a:buSzPct val="70000"/>
              <a:buFont typeface="Arial" pitchFamily="34" charset="0"/>
              <a:buChar char="►"/>
              <a:defRPr/>
            </a:pPr>
            <a:r>
              <a:rPr lang="en-US" sz="1600" b="0" i="0" dirty="0">
                <a:effectLst/>
                <a:latin typeface="Arial" panose="020B0604020202020204" pitchFamily="34" charset="0"/>
                <a:cs typeface="Arial" panose="020B0604020202020204" pitchFamily="34" charset="0"/>
              </a:rPr>
              <a:t>Modification of terms and conditions : </a:t>
            </a:r>
            <a:r>
              <a:rPr lang="en-IN" sz="1600" b="0" i="0" dirty="0">
                <a:effectLst/>
                <a:latin typeface="Arial" panose="020B0604020202020204" pitchFamily="34" charset="0"/>
                <a:cs typeface="Arial" panose="020B0604020202020204" pitchFamily="34" charset="0"/>
              </a:rPr>
              <a:t>20% of Registration fee</a:t>
            </a:r>
          </a:p>
          <a:p>
            <a:pPr>
              <a:lnSpc>
                <a:spcPct val="95000"/>
              </a:lnSpc>
              <a:spcAft>
                <a:spcPts val="800"/>
              </a:spcAft>
              <a:buClr>
                <a:schemeClr val="tx1"/>
              </a:buClr>
              <a:buSzPct val="70000"/>
              <a:defRPr/>
            </a:pPr>
            <a:endParaRPr lang="en-IN" sz="1600" dirty="0">
              <a:latin typeface="+mj-lt"/>
              <a:ea typeface="Roboto"/>
              <a:cs typeface="Roboto"/>
            </a:endParaRPr>
          </a:p>
          <a:p>
            <a:pPr marL="268288" indent="-268288">
              <a:lnSpc>
                <a:spcPct val="95000"/>
              </a:lnSpc>
              <a:spcAft>
                <a:spcPts val="800"/>
              </a:spcAft>
              <a:buClr>
                <a:schemeClr val="tx1"/>
              </a:buClr>
              <a:buSzPct val="70000"/>
              <a:buFont typeface="Arial" pitchFamily="34" charset="0"/>
              <a:buChar char="►"/>
              <a:defRPr/>
            </a:pPr>
            <a:r>
              <a:rPr lang="en-IN" sz="1600" b="0" i="0" dirty="0">
                <a:effectLst/>
                <a:latin typeface="Arial" panose="020B0604020202020204" pitchFamily="34" charset="0"/>
                <a:cs typeface="Arial" panose="020B0604020202020204" pitchFamily="34" charset="0"/>
              </a:rPr>
              <a:t>Relaxation/waiver : USD 1000</a:t>
            </a:r>
            <a:endParaRPr lang="en-IN" sz="1600" b="1" dirty="0">
              <a:latin typeface="+mj-lt"/>
              <a:ea typeface="Roboto"/>
              <a:cs typeface="Roboto"/>
            </a:endParaRPr>
          </a:p>
        </p:txBody>
      </p:sp>
      <p:sp>
        <p:nvSpPr>
          <p:cNvPr id="164" name="TextBox 163">
            <a:extLst>
              <a:ext uri="{FF2B5EF4-FFF2-40B4-BE49-F238E27FC236}">
                <a16:creationId xmlns:a16="http://schemas.microsoft.com/office/drawing/2014/main" id="{4FD383C0-1A99-BAFC-3E78-6690D5A3BACE}"/>
              </a:ext>
            </a:extLst>
          </p:cNvPr>
          <p:cNvSpPr txBox="1"/>
          <p:nvPr/>
        </p:nvSpPr>
        <p:spPr>
          <a:xfrm>
            <a:off x="224793" y="2064709"/>
            <a:ext cx="1985614" cy="355482"/>
          </a:xfrm>
          <a:prstGeom prst="rect">
            <a:avLst/>
          </a:prstGeom>
          <a:noFill/>
        </p:spPr>
        <p:txBody>
          <a:bodyPr wrap="square">
            <a:spAutoFit/>
          </a:bodyPr>
          <a:lstStyle/>
          <a:p>
            <a:pPr algn="ctr" defTabSz="801688" eaLnBrk="0" hangingPunct="0">
              <a:lnSpc>
                <a:spcPct val="95000"/>
              </a:lnSpc>
              <a:spcAft>
                <a:spcPts val="600"/>
              </a:spcAft>
              <a:buClr>
                <a:srgbClr val="969696"/>
              </a:buClr>
              <a:defRPr/>
            </a:pPr>
            <a:r>
              <a:rPr lang="en-US" b="1" dirty="0">
                <a:solidFill>
                  <a:schemeClr val="accent1">
                    <a:lumMod val="50000"/>
                  </a:schemeClr>
                </a:solidFill>
                <a:latin typeface="Arial" panose="020B0604020202020204" pitchFamily="34" charset="0"/>
                <a:cs typeface="Arial" panose="020B0604020202020204" pitchFamily="34" charset="0"/>
              </a:rPr>
              <a:t>Application fees</a:t>
            </a:r>
          </a:p>
        </p:txBody>
      </p:sp>
      <p:sp>
        <p:nvSpPr>
          <p:cNvPr id="165" name="TextBox 164">
            <a:extLst>
              <a:ext uri="{FF2B5EF4-FFF2-40B4-BE49-F238E27FC236}">
                <a16:creationId xmlns:a16="http://schemas.microsoft.com/office/drawing/2014/main" id="{B309EA37-A0FF-8664-2623-0644963D1F29}"/>
              </a:ext>
            </a:extLst>
          </p:cNvPr>
          <p:cNvSpPr txBox="1"/>
          <p:nvPr/>
        </p:nvSpPr>
        <p:spPr>
          <a:xfrm>
            <a:off x="2734373" y="2072797"/>
            <a:ext cx="2357842" cy="355482"/>
          </a:xfrm>
          <a:prstGeom prst="rect">
            <a:avLst/>
          </a:prstGeom>
          <a:noFill/>
          <a:ln>
            <a:noFill/>
          </a:ln>
        </p:spPr>
        <p:txBody>
          <a:bodyPr wrap="square">
            <a:spAutoFit/>
          </a:bodyPr>
          <a:lstStyle/>
          <a:p>
            <a:pPr algn="ctr" defTabSz="801688" eaLnBrk="0" hangingPunct="0">
              <a:lnSpc>
                <a:spcPct val="95000"/>
              </a:lnSpc>
              <a:spcAft>
                <a:spcPts val="600"/>
              </a:spcAft>
              <a:buClr>
                <a:srgbClr val="969696"/>
              </a:buClr>
              <a:defRPr/>
            </a:pPr>
            <a:r>
              <a:rPr lang="en-IN" sz="1800" b="1" dirty="0">
                <a:solidFill>
                  <a:schemeClr val="accent1">
                    <a:lumMod val="50000"/>
                  </a:schemeClr>
                </a:solidFill>
                <a:latin typeface="Arial" panose="020B0604020202020204" pitchFamily="34" charset="0"/>
                <a:cs typeface="Arial" panose="020B0604020202020204" pitchFamily="34" charset="0"/>
              </a:rPr>
              <a:t>Registration Fees</a:t>
            </a:r>
            <a:endParaRPr lang="en-US" sz="1700" b="1" kern="0" dirty="0">
              <a:solidFill>
                <a:schemeClr val="accent1">
                  <a:lumMod val="50000"/>
                </a:schemeClr>
              </a:solidFill>
              <a:latin typeface="+mj-lt"/>
            </a:endParaRPr>
          </a:p>
        </p:txBody>
      </p:sp>
      <p:sp>
        <p:nvSpPr>
          <p:cNvPr id="166" name="TextBox 165">
            <a:extLst>
              <a:ext uri="{FF2B5EF4-FFF2-40B4-BE49-F238E27FC236}">
                <a16:creationId xmlns:a16="http://schemas.microsoft.com/office/drawing/2014/main" id="{BDFCB2FF-3976-6ED5-DE1B-8F313C734DDE}"/>
              </a:ext>
            </a:extLst>
          </p:cNvPr>
          <p:cNvSpPr txBox="1"/>
          <p:nvPr/>
        </p:nvSpPr>
        <p:spPr>
          <a:xfrm>
            <a:off x="5911409" y="2096372"/>
            <a:ext cx="2174024" cy="369332"/>
          </a:xfrm>
          <a:prstGeom prst="rect">
            <a:avLst/>
          </a:prstGeom>
          <a:noFill/>
          <a:ln>
            <a:noFill/>
          </a:ln>
        </p:spPr>
        <p:txBody>
          <a:bodyPr wrap="square">
            <a:spAutoFit/>
          </a:bodyPr>
          <a:lstStyle/>
          <a:p>
            <a:r>
              <a:rPr lang="en-IN" sz="1800" b="1" dirty="0">
                <a:solidFill>
                  <a:schemeClr val="accent1">
                    <a:lumMod val="50000"/>
                  </a:schemeClr>
                </a:solidFill>
                <a:latin typeface="Arial" panose="020B0604020202020204" pitchFamily="34" charset="0"/>
                <a:cs typeface="Arial" panose="020B0604020202020204" pitchFamily="34" charset="0"/>
              </a:rPr>
              <a:t>Annual Fees</a:t>
            </a:r>
          </a:p>
        </p:txBody>
      </p:sp>
      <p:sp>
        <p:nvSpPr>
          <p:cNvPr id="167" name="TextBox 166">
            <a:extLst>
              <a:ext uri="{FF2B5EF4-FFF2-40B4-BE49-F238E27FC236}">
                <a16:creationId xmlns:a16="http://schemas.microsoft.com/office/drawing/2014/main" id="{C7927D24-4C26-C738-8E68-4DFEA557FFF4}"/>
              </a:ext>
            </a:extLst>
          </p:cNvPr>
          <p:cNvSpPr txBox="1"/>
          <p:nvPr/>
        </p:nvSpPr>
        <p:spPr>
          <a:xfrm>
            <a:off x="8900199" y="2072578"/>
            <a:ext cx="2214698" cy="369332"/>
          </a:xfrm>
          <a:prstGeom prst="rect">
            <a:avLst/>
          </a:prstGeom>
          <a:noFill/>
        </p:spPr>
        <p:txBody>
          <a:bodyPr wrap="square">
            <a:spAutoFit/>
          </a:bodyPr>
          <a:lstStyle/>
          <a:p>
            <a:r>
              <a:rPr lang="en-IN" sz="1800" b="1" dirty="0">
                <a:solidFill>
                  <a:schemeClr val="accent1">
                    <a:lumMod val="50000"/>
                  </a:schemeClr>
                </a:solidFill>
                <a:latin typeface="Arial" panose="020B0604020202020204" pitchFamily="34" charset="0"/>
                <a:cs typeface="Arial" panose="020B0604020202020204" pitchFamily="34" charset="0"/>
              </a:rPr>
              <a:t>Processing fees </a:t>
            </a:r>
          </a:p>
        </p:txBody>
      </p:sp>
      <p:sp>
        <p:nvSpPr>
          <p:cNvPr id="172" name="Rectangle : coins arrondis 12">
            <a:extLst>
              <a:ext uri="{FF2B5EF4-FFF2-40B4-BE49-F238E27FC236}">
                <a16:creationId xmlns:a16="http://schemas.microsoft.com/office/drawing/2014/main" id="{34B8FB2A-2B4F-FCE5-9BDC-26B114690692}"/>
              </a:ext>
            </a:extLst>
          </p:cNvPr>
          <p:cNvSpPr/>
          <p:nvPr/>
        </p:nvSpPr>
        <p:spPr>
          <a:xfrm>
            <a:off x="201611" y="1505983"/>
            <a:ext cx="3165477" cy="112330"/>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solidFill>
              <a:latin typeface="EYInterstate Light"/>
            </a:endParaRPr>
          </a:p>
        </p:txBody>
      </p:sp>
      <p:grpSp>
        <p:nvGrpSpPr>
          <p:cNvPr id="169" name="Group 168">
            <a:extLst>
              <a:ext uri="{FF2B5EF4-FFF2-40B4-BE49-F238E27FC236}">
                <a16:creationId xmlns:a16="http://schemas.microsoft.com/office/drawing/2014/main" id="{1A7A3587-50FB-33FF-D661-390AA67AE6EC}"/>
              </a:ext>
            </a:extLst>
          </p:cNvPr>
          <p:cNvGrpSpPr/>
          <p:nvPr/>
        </p:nvGrpSpPr>
        <p:grpSpPr>
          <a:xfrm>
            <a:off x="832884" y="1258553"/>
            <a:ext cx="611852" cy="493806"/>
            <a:chOff x="2828007" y="-740837"/>
            <a:chExt cx="792350" cy="639480"/>
          </a:xfrm>
          <a:solidFill>
            <a:srgbClr val="00648B"/>
          </a:solidFill>
        </p:grpSpPr>
        <p:sp>
          <p:nvSpPr>
            <p:cNvPr id="170" name="Rectangle: Rounded Corners 169">
              <a:extLst>
                <a:ext uri="{FF2B5EF4-FFF2-40B4-BE49-F238E27FC236}">
                  <a16:creationId xmlns:a16="http://schemas.microsoft.com/office/drawing/2014/main" id="{24090166-CB9F-7075-33F2-AD1FCC4BAB31}"/>
                </a:ext>
              </a:extLst>
            </p:cNvPr>
            <p:cNvSpPr/>
            <p:nvPr/>
          </p:nvSpPr>
          <p:spPr>
            <a:xfrm rot="2700000">
              <a:off x="2904441" y="-740837"/>
              <a:ext cx="639480" cy="639480"/>
            </a:xfrm>
            <a:prstGeom prst="roundRect">
              <a:avLst/>
            </a:prstGeom>
            <a:grp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
          <p:nvSpPr>
            <p:cNvPr id="171" name="TextBox 170">
              <a:extLst>
                <a:ext uri="{FF2B5EF4-FFF2-40B4-BE49-F238E27FC236}">
                  <a16:creationId xmlns:a16="http://schemas.microsoft.com/office/drawing/2014/main" id="{9E6BD4EA-7F0A-65E1-4BB5-0CEDF668AAE8}"/>
                </a:ext>
              </a:extLst>
            </p:cNvPr>
            <p:cNvSpPr txBox="1"/>
            <p:nvPr/>
          </p:nvSpPr>
          <p:spPr>
            <a:xfrm>
              <a:off x="2828007" y="-685606"/>
              <a:ext cx="792350" cy="498215"/>
            </a:xfrm>
            <a:prstGeom prst="rect">
              <a:avLst/>
            </a:prstGeom>
            <a:noFill/>
          </p:spPr>
          <p:txBody>
            <a:bodyPr wrap="square">
              <a:spAutoFit/>
            </a:bodyPr>
            <a:lstStyle/>
            <a:p>
              <a:pPr algn="ctr" defTabSz="801688" eaLnBrk="0" hangingPunct="0">
                <a:lnSpc>
                  <a:spcPct val="95000"/>
                </a:lnSpc>
                <a:spcAft>
                  <a:spcPts val="600"/>
                </a:spcAft>
                <a:buClr>
                  <a:srgbClr val="969696"/>
                </a:buClr>
                <a:defRPr/>
              </a:pPr>
              <a:endParaRPr lang="en-US" sz="2000" b="1" kern="0" dirty="0">
                <a:latin typeface="EYInterstate" panose="02000503020000020004" pitchFamily="2" charset="0"/>
              </a:endParaRPr>
            </a:p>
          </p:txBody>
        </p:sp>
      </p:grpSp>
      <p:sp>
        <p:nvSpPr>
          <p:cNvPr id="173" name="Rectangle : coins arrondis 12">
            <a:extLst>
              <a:ext uri="{FF2B5EF4-FFF2-40B4-BE49-F238E27FC236}">
                <a16:creationId xmlns:a16="http://schemas.microsoft.com/office/drawing/2014/main" id="{45780BCD-A027-CB62-8086-2785041ED66A}"/>
              </a:ext>
            </a:extLst>
          </p:cNvPr>
          <p:cNvSpPr/>
          <p:nvPr/>
        </p:nvSpPr>
        <p:spPr>
          <a:xfrm>
            <a:off x="2950540" y="1512431"/>
            <a:ext cx="3165477" cy="112330"/>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solidFill>
              <a:latin typeface="EYInterstate Light"/>
            </a:endParaRPr>
          </a:p>
        </p:txBody>
      </p:sp>
      <p:sp>
        <p:nvSpPr>
          <p:cNvPr id="174" name="Rectangle : coins arrondis 12">
            <a:extLst>
              <a:ext uri="{FF2B5EF4-FFF2-40B4-BE49-F238E27FC236}">
                <a16:creationId xmlns:a16="http://schemas.microsoft.com/office/drawing/2014/main" id="{061B038C-9E75-92EB-431C-05514B77EC98}"/>
              </a:ext>
            </a:extLst>
          </p:cNvPr>
          <p:cNvSpPr/>
          <p:nvPr/>
        </p:nvSpPr>
        <p:spPr>
          <a:xfrm>
            <a:off x="5867965" y="1519150"/>
            <a:ext cx="5314667" cy="112059"/>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solidFill>
              <a:latin typeface="EYInterstate Light"/>
            </a:endParaRPr>
          </a:p>
        </p:txBody>
      </p:sp>
      <p:grpSp>
        <p:nvGrpSpPr>
          <p:cNvPr id="176" name="Group 175">
            <a:extLst>
              <a:ext uri="{FF2B5EF4-FFF2-40B4-BE49-F238E27FC236}">
                <a16:creationId xmlns:a16="http://schemas.microsoft.com/office/drawing/2014/main" id="{8B42B7C8-F96A-8975-7605-0CFB95D04FEC}"/>
              </a:ext>
            </a:extLst>
          </p:cNvPr>
          <p:cNvGrpSpPr/>
          <p:nvPr/>
        </p:nvGrpSpPr>
        <p:grpSpPr>
          <a:xfrm>
            <a:off x="3505947" y="1276789"/>
            <a:ext cx="611852" cy="493806"/>
            <a:chOff x="2828007" y="-740837"/>
            <a:chExt cx="792350" cy="639480"/>
          </a:xfrm>
          <a:solidFill>
            <a:srgbClr val="00648B"/>
          </a:solidFill>
        </p:grpSpPr>
        <p:sp>
          <p:nvSpPr>
            <p:cNvPr id="177" name="Rectangle: Rounded Corners 176">
              <a:extLst>
                <a:ext uri="{FF2B5EF4-FFF2-40B4-BE49-F238E27FC236}">
                  <a16:creationId xmlns:a16="http://schemas.microsoft.com/office/drawing/2014/main" id="{8DD54225-E5DF-0C79-222E-577425251985}"/>
                </a:ext>
              </a:extLst>
            </p:cNvPr>
            <p:cNvSpPr/>
            <p:nvPr/>
          </p:nvSpPr>
          <p:spPr>
            <a:xfrm rot="2700000">
              <a:off x="2904441" y="-740837"/>
              <a:ext cx="639480" cy="639480"/>
            </a:xfrm>
            <a:prstGeom prst="roundRect">
              <a:avLst/>
            </a:prstGeom>
            <a:grp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
          <p:nvSpPr>
            <p:cNvPr id="178" name="TextBox 177">
              <a:extLst>
                <a:ext uri="{FF2B5EF4-FFF2-40B4-BE49-F238E27FC236}">
                  <a16:creationId xmlns:a16="http://schemas.microsoft.com/office/drawing/2014/main" id="{1053EB54-E4C5-C690-7B33-E13D28FED7AD}"/>
                </a:ext>
              </a:extLst>
            </p:cNvPr>
            <p:cNvSpPr txBox="1"/>
            <p:nvPr/>
          </p:nvSpPr>
          <p:spPr>
            <a:xfrm>
              <a:off x="2828007" y="-685606"/>
              <a:ext cx="792350" cy="498215"/>
            </a:xfrm>
            <a:prstGeom prst="rect">
              <a:avLst/>
            </a:prstGeom>
            <a:noFill/>
          </p:spPr>
          <p:txBody>
            <a:bodyPr wrap="square">
              <a:spAutoFit/>
            </a:bodyPr>
            <a:lstStyle/>
            <a:p>
              <a:pPr algn="ctr" defTabSz="801688" eaLnBrk="0" hangingPunct="0">
                <a:lnSpc>
                  <a:spcPct val="95000"/>
                </a:lnSpc>
                <a:spcAft>
                  <a:spcPts val="600"/>
                </a:spcAft>
                <a:buClr>
                  <a:srgbClr val="969696"/>
                </a:buClr>
                <a:defRPr/>
              </a:pPr>
              <a:endParaRPr lang="en-US" sz="2000" b="1" kern="0" dirty="0">
                <a:latin typeface="EYInterstate" panose="02000503020000020004" pitchFamily="2" charset="0"/>
              </a:endParaRPr>
            </a:p>
          </p:txBody>
        </p:sp>
      </p:grpSp>
      <p:grpSp>
        <p:nvGrpSpPr>
          <p:cNvPr id="179" name="Group 178">
            <a:extLst>
              <a:ext uri="{FF2B5EF4-FFF2-40B4-BE49-F238E27FC236}">
                <a16:creationId xmlns:a16="http://schemas.microsoft.com/office/drawing/2014/main" id="{F178EBBE-1064-DB46-614E-C2D402656601}"/>
              </a:ext>
            </a:extLst>
          </p:cNvPr>
          <p:cNvGrpSpPr/>
          <p:nvPr/>
        </p:nvGrpSpPr>
        <p:grpSpPr>
          <a:xfrm>
            <a:off x="6232381" y="1282706"/>
            <a:ext cx="611852" cy="493806"/>
            <a:chOff x="2828007" y="-740837"/>
            <a:chExt cx="792350" cy="639480"/>
          </a:xfrm>
          <a:solidFill>
            <a:srgbClr val="00648B"/>
          </a:solidFill>
        </p:grpSpPr>
        <p:sp>
          <p:nvSpPr>
            <p:cNvPr id="180" name="Rectangle: Rounded Corners 179">
              <a:extLst>
                <a:ext uri="{FF2B5EF4-FFF2-40B4-BE49-F238E27FC236}">
                  <a16:creationId xmlns:a16="http://schemas.microsoft.com/office/drawing/2014/main" id="{C87A69D8-BB9D-885B-7209-A9A32E0B96B3}"/>
                </a:ext>
              </a:extLst>
            </p:cNvPr>
            <p:cNvSpPr/>
            <p:nvPr/>
          </p:nvSpPr>
          <p:spPr>
            <a:xfrm rot="2700000">
              <a:off x="2904441" y="-740837"/>
              <a:ext cx="639480" cy="639480"/>
            </a:xfrm>
            <a:prstGeom prst="roundRect">
              <a:avLst/>
            </a:prstGeom>
            <a:grp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
          <p:nvSpPr>
            <p:cNvPr id="181" name="TextBox 180">
              <a:extLst>
                <a:ext uri="{FF2B5EF4-FFF2-40B4-BE49-F238E27FC236}">
                  <a16:creationId xmlns:a16="http://schemas.microsoft.com/office/drawing/2014/main" id="{A4753716-8BC7-C861-EA3B-E0019FF77181}"/>
                </a:ext>
              </a:extLst>
            </p:cNvPr>
            <p:cNvSpPr txBox="1"/>
            <p:nvPr/>
          </p:nvSpPr>
          <p:spPr>
            <a:xfrm>
              <a:off x="2828007" y="-685606"/>
              <a:ext cx="792350" cy="498215"/>
            </a:xfrm>
            <a:prstGeom prst="rect">
              <a:avLst/>
            </a:prstGeom>
            <a:noFill/>
          </p:spPr>
          <p:txBody>
            <a:bodyPr wrap="square">
              <a:spAutoFit/>
            </a:bodyPr>
            <a:lstStyle/>
            <a:p>
              <a:pPr algn="ctr" defTabSz="801688" eaLnBrk="0" hangingPunct="0">
                <a:lnSpc>
                  <a:spcPct val="95000"/>
                </a:lnSpc>
                <a:spcAft>
                  <a:spcPts val="600"/>
                </a:spcAft>
                <a:buClr>
                  <a:srgbClr val="969696"/>
                </a:buClr>
                <a:defRPr/>
              </a:pPr>
              <a:endParaRPr lang="en-US" sz="2000" b="1" kern="0" dirty="0">
                <a:latin typeface="EYInterstate" panose="02000503020000020004" pitchFamily="2" charset="0"/>
              </a:endParaRPr>
            </a:p>
          </p:txBody>
        </p:sp>
      </p:grpSp>
      <p:grpSp>
        <p:nvGrpSpPr>
          <p:cNvPr id="182" name="Group 181">
            <a:extLst>
              <a:ext uri="{FF2B5EF4-FFF2-40B4-BE49-F238E27FC236}">
                <a16:creationId xmlns:a16="http://schemas.microsoft.com/office/drawing/2014/main" id="{9EBF301A-B39B-C5AD-392E-6507A054206A}"/>
              </a:ext>
            </a:extLst>
          </p:cNvPr>
          <p:cNvGrpSpPr/>
          <p:nvPr/>
        </p:nvGrpSpPr>
        <p:grpSpPr>
          <a:xfrm>
            <a:off x="9588800" y="1227924"/>
            <a:ext cx="611852" cy="493806"/>
            <a:chOff x="2828007" y="-740837"/>
            <a:chExt cx="792350" cy="639480"/>
          </a:xfrm>
          <a:solidFill>
            <a:srgbClr val="00648B"/>
          </a:solidFill>
        </p:grpSpPr>
        <p:sp>
          <p:nvSpPr>
            <p:cNvPr id="183" name="Rectangle: Rounded Corners 182">
              <a:extLst>
                <a:ext uri="{FF2B5EF4-FFF2-40B4-BE49-F238E27FC236}">
                  <a16:creationId xmlns:a16="http://schemas.microsoft.com/office/drawing/2014/main" id="{24D0D395-7E08-46D2-B3CD-8C2ABAA2E711}"/>
                </a:ext>
              </a:extLst>
            </p:cNvPr>
            <p:cNvSpPr/>
            <p:nvPr/>
          </p:nvSpPr>
          <p:spPr>
            <a:xfrm rot="2700000">
              <a:off x="2904441" y="-740837"/>
              <a:ext cx="639480" cy="639480"/>
            </a:xfrm>
            <a:prstGeom prst="roundRect">
              <a:avLst/>
            </a:prstGeom>
            <a:grp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
          <p:nvSpPr>
            <p:cNvPr id="184" name="TextBox 183">
              <a:extLst>
                <a:ext uri="{FF2B5EF4-FFF2-40B4-BE49-F238E27FC236}">
                  <a16:creationId xmlns:a16="http://schemas.microsoft.com/office/drawing/2014/main" id="{C8D2A113-ED1C-BE32-FF16-1A97362A94F3}"/>
                </a:ext>
              </a:extLst>
            </p:cNvPr>
            <p:cNvSpPr txBox="1"/>
            <p:nvPr/>
          </p:nvSpPr>
          <p:spPr>
            <a:xfrm>
              <a:off x="2828007" y="-685606"/>
              <a:ext cx="792350" cy="498215"/>
            </a:xfrm>
            <a:prstGeom prst="rect">
              <a:avLst/>
            </a:prstGeom>
            <a:noFill/>
          </p:spPr>
          <p:txBody>
            <a:bodyPr wrap="square">
              <a:spAutoFit/>
            </a:bodyPr>
            <a:lstStyle/>
            <a:p>
              <a:pPr algn="ctr" defTabSz="801688" eaLnBrk="0" hangingPunct="0">
                <a:lnSpc>
                  <a:spcPct val="95000"/>
                </a:lnSpc>
                <a:spcAft>
                  <a:spcPts val="600"/>
                </a:spcAft>
                <a:buClr>
                  <a:srgbClr val="969696"/>
                </a:buClr>
                <a:defRPr/>
              </a:pPr>
              <a:endParaRPr lang="en-US" sz="2000" b="1" kern="0" dirty="0">
                <a:latin typeface="EYInterstate" panose="02000503020000020004" pitchFamily="2" charset="0"/>
              </a:endParaRPr>
            </a:p>
          </p:txBody>
        </p:sp>
      </p:grpSp>
      <p:sp>
        <p:nvSpPr>
          <p:cNvPr id="4" name="Rectangle 3">
            <a:extLst>
              <a:ext uri="{FF2B5EF4-FFF2-40B4-BE49-F238E27FC236}">
                <a16:creationId xmlns:a16="http://schemas.microsoft.com/office/drawing/2014/main" id="{D05576D4-13CA-B34F-9D21-A0D709A701FF}"/>
              </a:ext>
            </a:extLst>
          </p:cNvPr>
          <p:cNvSpPr/>
          <p:nvPr/>
        </p:nvSpPr>
        <p:spPr>
          <a:xfrm>
            <a:off x="149573" y="1968013"/>
            <a:ext cx="2174023" cy="630481"/>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579558635"/>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DcR_SlideID>2c074307-35a6-4356-92fe-f6a537677ae4</DcR_SlideID>
</file>

<file path=customXml/item2.xml><?xml version="1.0" encoding="utf-8"?>
<DcR_SlideID>26171945-9e99-4bb1-8003-e2ca57dcdff5</DcR_SlideID>
</file>

<file path=customXml/item3.xml><?xml version="1.0" encoding="utf-8"?>
<p:properties xmlns:p="http://schemas.microsoft.com/office/2006/metadata/properties" xmlns:xsi="http://www.w3.org/2001/XMLSchema-instance" xmlns:pc="http://schemas.microsoft.com/office/infopath/2007/PartnerControls">
  <documentManagement>
    <_activity xmlns="86c26a2f-f64e-47ef-b0dd-6a47b42195c5"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ct:contentTypeSchema xmlns:ct="http://schemas.microsoft.com/office/2006/metadata/contentType" xmlns:ma="http://schemas.microsoft.com/office/2006/metadata/properties/metaAttributes" ct:_="" ma:_="" ma:contentTypeName="Document" ma:contentTypeID="0x01010060B3B75665607945B096E8813AD16070" ma:contentTypeVersion="17" ma:contentTypeDescription="Create a new document." ma:contentTypeScope="" ma:versionID="49631b6d46989db0dc7ef9fdd2e28f23">
  <xsd:schema xmlns:xsd="http://www.w3.org/2001/XMLSchema" xmlns:xs="http://www.w3.org/2001/XMLSchema" xmlns:p="http://schemas.microsoft.com/office/2006/metadata/properties" xmlns:ns3="86c26a2f-f64e-47ef-b0dd-6a47b42195c5" xmlns:ns4="f41ba0da-9421-4a3a-a9ab-c6f8dadd1099" targetNamespace="http://schemas.microsoft.com/office/2006/metadata/properties" ma:root="true" ma:fieldsID="b3914e0f26357172d7dcd250bc898372" ns3:_="" ns4:_="">
    <xsd:import namespace="86c26a2f-f64e-47ef-b0dd-6a47b42195c5"/>
    <xsd:import namespace="f41ba0da-9421-4a3a-a9ab-c6f8dadd1099"/>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element ref="ns3:MediaServiceObjectDetectorVersions" minOccurs="0"/>
                <xsd:element ref="ns3:MediaServiceSearchProperties" minOccurs="0"/>
                <xsd:element ref="ns4:SharedWithUsers" minOccurs="0"/>
                <xsd:element ref="ns4:SharedWithDetails" minOccurs="0"/>
                <xsd:element ref="ns4:SharingHintHash"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c26a2f-f64e-47ef-b0dd-6a47b42195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_activity" ma:index="18" nillable="true" ma:displayName="_activity" ma:hidden="true" ma:internalName="_activity">
      <xsd:simpleType>
        <xsd:restriction base="dms:Note"/>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SystemTags" ma:index="24"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41ba0da-9421-4a3a-a9ab-c6f8dadd1099" elementFormDefault="qualified">
    <xsd:import namespace="http://schemas.microsoft.com/office/2006/documentManagement/types"/>
    <xsd:import namespace="http://schemas.microsoft.com/office/infopath/2007/PartnerControls"/>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element name="SharingHintHash" ma:index="2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884BF65-30E2-4697-961B-601437ED2639}">
  <ds:schemaRefs/>
</ds:datastoreItem>
</file>

<file path=customXml/itemProps2.xml><?xml version="1.0" encoding="utf-8"?>
<ds:datastoreItem xmlns:ds="http://schemas.openxmlformats.org/officeDocument/2006/customXml" ds:itemID="{6744594C-A450-482E-BD42-17174605DD8C}">
  <ds:schemaRefs/>
</ds:datastoreItem>
</file>

<file path=customXml/itemProps3.xml><?xml version="1.0" encoding="utf-8"?>
<ds:datastoreItem xmlns:ds="http://schemas.openxmlformats.org/officeDocument/2006/customXml" ds:itemID="{EB48F7D2-645B-4105-BF21-4BCB59219394}">
  <ds:schemaRefs>
    <ds:schemaRef ds:uri="http://schemas.microsoft.com/office/2006/metadata/properties"/>
    <ds:schemaRef ds:uri="http://www.w3.org/XML/1998/namespace"/>
    <ds:schemaRef ds:uri="http://purl.org/dc/elements/1.1/"/>
    <ds:schemaRef ds:uri="http://schemas.openxmlformats.org/package/2006/metadata/core-properties"/>
    <ds:schemaRef ds:uri="http://schemas.microsoft.com/office/2006/documentManagement/types"/>
    <ds:schemaRef ds:uri="http://purl.org/dc/terms/"/>
    <ds:schemaRef ds:uri="http://schemas.microsoft.com/office/infopath/2007/PartnerControls"/>
    <ds:schemaRef ds:uri="f41ba0da-9421-4a3a-a9ab-c6f8dadd1099"/>
    <ds:schemaRef ds:uri="86c26a2f-f64e-47ef-b0dd-6a47b42195c5"/>
    <ds:schemaRef ds:uri="http://purl.org/dc/dcmitype/"/>
  </ds:schemaRefs>
</ds:datastoreItem>
</file>

<file path=customXml/itemProps4.xml><?xml version="1.0" encoding="utf-8"?>
<ds:datastoreItem xmlns:ds="http://schemas.openxmlformats.org/officeDocument/2006/customXml" ds:itemID="{5F47D44F-0F57-4BAD-9CF3-AA11BC3CBEA6}">
  <ds:schemaRefs>
    <ds:schemaRef ds:uri="http://schemas.microsoft.com/sharepoint/v3/contenttype/forms"/>
  </ds:schemaRefs>
</ds:datastoreItem>
</file>

<file path=customXml/itemProps5.xml><?xml version="1.0" encoding="utf-8"?>
<ds:datastoreItem xmlns:ds="http://schemas.openxmlformats.org/officeDocument/2006/customXml" ds:itemID="{EFBF2FA0-9483-4CCB-8527-920B7F391E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c26a2f-f64e-47ef-b0dd-6a47b42195c5"/>
    <ds:schemaRef ds:uri="f41ba0da-9421-4a3a-a9ab-c6f8dadd10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4962</TotalTime>
  <Words>1012</Words>
  <Application>Microsoft Office PowerPoint</Application>
  <PresentationFormat>Widescreen</PresentationFormat>
  <Paragraphs>163</Paragraphs>
  <Slides>12</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Yu Gothic UI Light</vt:lpstr>
      <vt:lpstr>Aptos</vt:lpstr>
      <vt:lpstr>Arial</vt:lpstr>
      <vt:lpstr>Calibri</vt:lpstr>
      <vt:lpstr>Calibri Light</vt:lpstr>
      <vt:lpstr>DM Sans</vt:lpstr>
      <vt:lpstr>EYInterstate</vt:lpstr>
      <vt:lpstr>EYInterstate Light</vt:lpstr>
      <vt:lpstr>Palatino Linotype</vt:lpstr>
      <vt:lpstr>Office 2013 - 2022 Theme</vt:lpstr>
      <vt:lpstr>PowerPoint Presentation</vt:lpstr>
      <vt:lpstr>PowerPoint Presentation</vt:lpstr>
      <vt:lpstr>Application and Granting of Registration </vt:lpstr>
      <vt:lpstr>PowerPoint Presentation</vt:lpstr>
      <vt:lpstr>Fit and Proper Requirements </vt:lpstr>
      <vt:lpstr>Safeguarding Conditions </vt:lpstr>
      <vt:lpstr>PowerPoint Presentation</vt:lpstr>
      <vt:lpstr>Miscellaneous Provisions </vt:lpstr>
      <vt:lpstr>PowerPoint Presentation</vt:lpstr>
      <vt:lpstr>Key Advantages for BATF Service Provider</vt:lpstr>
      <vt:lpstr>Current Status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Akshat Pokharna</dc:creator>
  <cp:lastModifiedBy>Harish Jhajharia</cp:lastModifiedBy>
  <cp:revision>125</cp:revision>
  <cp:lastPrinted>2025-03-11T11:03:09Z</cp:lastPrinted>
  <dcterms:created xsi:type="dcterms:W3CDTF">2021-12-29T04:33:29Z</dcterms:created>
  <dcterms:modified xsi:type="dcterms:W3CDTF">2025-07-18T07:19:00Z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0x01010060B3B75665607945B096E8813AD16070</vt:lpwstr>
  </property>
</Properties>
</file>